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307" r:id="rId4"/>
    <p:sldId id="308" r:id="rId5"/>
    <p:sldId id="309" r:id="rId6"/>
    <p:sldId id="310" r:id="rId7"/>
    <p:sldId id="259" r:id="rId8"/>
    <p:sldId id="261" r:id="rId9"/>
    <p:sldId id="263" r:id="rId10"/>
    <p:sldId id="264" r:id="rId11"/>
    <p:sldId id="311" r:id="rId12"/>
    <p:sldId id="333" r:id="rId13"/>
    <p:sldId id="291" r:id="rId14"/>
    <p:sldId id="319" r:id="rId15"/>
    <p:sldId id="320" r:id="rId16"/>
    <p:sldId id="332" r:id="rId17"/>
    <p:sldId id="334" r:id="rId18"/>
    <p:sldId id="299" r:id="rId19"/>
    <p:sldId id="300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lash Display" panose="020B0604020202020204" charset="0"/>
      <p:regular r:id="rId28"/>
      <p:bold r:id="rId29"/>
    </p:embeddedFont>
    <p:embeddedFont>
      <p:font typeface="Clash Display Medium" panose="020B0604020202020204" charset="0"/>
      <p:regular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A8"/>
    <a:srgbClr val="141F34"/>
    <a:srgbClr val="24C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4"/>
    <p:restoredTop sz="86393"/>
  </p:normalViewPr>
  <p:slideViewPr>
    <p:cSldViewPr snapToGrid="0">
      <p:cViewPr varScale="1">
        <p:scale>
          <a:sx n="74" d="100"/>
          <a:sy n="74" d="100"/>
        </p:scale>
        <p:origin x="63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3D5C-94B4-8240-A09B-0F3DC9CAF27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EDD7C-BBA9-784C-9AEE-51BD3227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94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3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28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5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a00d3d1d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a00d3d1de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754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a00d3d1d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a00d3d1de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999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a00d3d1d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a00d3d1de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903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41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25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9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94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4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7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49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EDD7C-BBA9-784C-9AEE-51BD322755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73BC-D9DD-F194-4FD4-35CE14FFE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EB1E5-2281-8556-6D31-817F9DDCC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1C38A-1BEF-01F2-8CB2-B89281FE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D0BADF-6E5E-AA48-BEC3-845095CAA91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20691-3DE6-D50F-D667-4794B3BC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9F150-D320-57C3-AAFC-EA5F1AF9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D138C-1119-0B4E-9633-053F1791AA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al Background" descr="Teal Background">
            <a:extLst>
              <a:ext uri="{FF2B5EF4-FFF2-40B4-BE49-F238E27FC236}">
                <a16:creationId xmlns:a16="http://schemas.microsoft.com/office/drawing/2014/main" id="{8BD85476-081E-2E4F-B345-268FA8B72E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C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Navy Shape Logo" descr="Navy building shape holder">
            <a:extLst>
              <a:ext uri="{FF2B5EF4-FFF2-40B4-BE49-F238E27FC236}">
                <a16:creationId xmlns:a16="http://schemas.microsoft.com/office/drawing/2014/main" id="{61F9A220-CF3D-6E4C-9A36-59728CE82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6196" y="2352638"/>
            <a:ext cx="5835804" cy="4505361"/>
          </a:xfrm>
          <a:prstGeom prst="rect">
            <a:avLst/>
          </a:prstGeom>
        </p:spPr>
      </p:pic>
      <p:pic>
        <p:nvPicPr>
          <p:cNvPr id="9" name="White Large Logo" descr="White Wrexham University logo">
            <a:extLst>
              <a:ext uri="{FF2B5EF4-FFF2-40B4-BE49-F238E27FC236}">
                <a16:creationId xmlns:a16="http://schemas.microsoft.com/office/drawing/2014/main" id="{A78BFAFF-C709-ED47-A21F-D9C16EE8E0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1990" y="4961420"/>
            <a:ext cx="4084539" cy="902972"/>
          </a:xfrm>
          <a:prstGeom prst="rect">
            <a:avLst/>
          </a:prstGeom>
        </p:spPr>
      </p:pic>
      <p:pic>
        <p:nvPicPr>
          <p:cNvPr id="10" name="Tall Navy Tower" descr="Navy Wrexham University Tower">
            <a:extLst>
              <a:ext uri="{FF2B5EF4-FFF2-40B4-BE49-F238E27FC236}">
                <a16:creationId xmlns:a16="http://schemas.microsoft.com/office/drawing/2014/main" id="{A36BF10B-27AF-3B41-971E-A0648CA63A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605" y="649480"/>
            <a:ext cx="676365" cy="62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5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F3D1-80CC-E24C-958D-0682491A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DFAFB-5120-EDAB-4F6D-6AB86CA80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E5AAE-59D1-4C1A-E883-C9358781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D0BADF-6E5E-AA48-BEC3-845095CAA91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C0693-8F55-1979-D6E6-646E30AB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48A95-7F23-FD5A-4C6A-CB6BAD67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D138C-1119-0B4E-9633-053F1791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2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DACBB-E331-C796-4491-A9481F5E4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F9E35-9B8C-4DAA-A735-86BBF74C3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5F6CE-7599-F176-2E29-273D01FC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D0BADF-6E5E-AA48-BEC3-845095CAA91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037DA-4C58-32EE-130C-BEA5FE0F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24608-9256-DC1C-75F8-BC55DFB7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D138C-1119-0B4E-9633-053F1791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1600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11375717" y="5766289"/>
            <a:ext cx="731521" cy="161583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7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2BC6C-52E1-957F-2D89-EA32C18F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D7766-5A04-03B8-21C7-A75D15487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94707-DA57-A562-64F0-C7231B70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D0BADF-6E5E-AA48-BEC3-845095CAA91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05340-9996-B6CE-4862-57AB8A0C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5B36B-98E8-7C24-720B-C1C01C29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D138C-1119-0B4E-9633-053F1791AA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vy Background" descr="Navy Background">
            <a:extLst>
              <a:ext uri="{FF2B5EF4-FFF2-40B4-BE49-F238E27FC236}">
                <a16:creationId xmlns:a16="http://schemas.microsoft.com/office/drawing/2014/main" id="{577F8C04-BC2A-444A-9B93-E1D599486B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1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hape Shape Logo" descr="Teal building shape holder">
            <a:extLst>
              <a:ext uri="{FF2B5EF4-FFF2-40B4-BE49-F238E27FC236}">
                <a16:creationId xmlns:a16="http://schemas.microsoft.com/office/drawing/2014/main" id="{F36E7367-4AEC-F144-B417-AF7B6E642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3690" y="2352638"/>
            <a:ext cx="5838310" cy="4505362"/>
          </a:xfrm>
          <a:prstGeom prst="rect">
            <a:avLst/>
          </a:prstGeom>
        </p:spPr>
      </p:pic>
      <p:pic>
        <p:nvPicPr>
          <p:cNvPr id="9" name="White Logo Large" descr="White Wrexham University logo">
            <a:extLst>
              <a:ext uri="{FF2B5EF4-FFF2-40B4-BE49-F238E27FC236}">
                <a16:creationId xmlns:a16="http://schemas.microsoft.com/office/drawing/2014/main" id="{06ECBEC8-09AE-D145-8AD9-004A320888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1990" y="4978366"/>
            <a:ext cx="4084539" cy="902972"/>
          </a:xfrm>
          <a:prstGeom prst="rect">
            <a:avLst/>
          </a:prstGeom>
        </p:spPr>
      </p:pic>
      <p:pic>
        <p:nvPicPr>
          <p:cNvPr id="10" name="Teal Tall Tower" descr="Teal Wrexham University Tower">
            <a:extLst>
              <a:ext uri="{FF2B5EF4-FFF2-40B4-BE49-F238E27FC236}">
                <a16:creationId xmlns:a16="http://schemas.microsoft.com/office/drawing/2014/main" id="{F5D9E76A-8333-0B41-A566-3B2076C3AC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605" y="649480"/>
            <a:ext cx="676365" cy="62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5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042E-54B4-54F3-0E27-1580A1CD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CFFB4-2390-72E4-EA40-D28EE958C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9F7F0-2A08-A6AB-C070-2BB10394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D0BADF-6E5E-AA48-BEC3-845095CAA91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A627D-2BB8-9898-A742-BA7B9BDE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EC000-5B49-1473-DF60-CF0DFDD7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D138C-1119-0B4E-9633-053F1791AA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 descr="Navy background">
            <a:extLst>
              <a:ext uri="{FF2B5EF4-FFF2-40B4-BE49-F238E27FC236}">
                <a16:creationId xmlns:a16="http://schemas.microsoft.com/office/drawing/2014/main" id="{45B14AFE-6178-4144-A8B2-133F5E21F8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1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hite logo">
            <a:extLst>
              <a:ext uri="{FF2B5EF4-FFF2-40B4-BE49-F238E27FC236}">
                <a16:creationId xmlns:a16="http://schemas.microsoft.com/office/drawing/2014/main" id="{42E29502-094F-AB4A-AAD0-F1318BC146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811" y="5540188"/>
            <a:ext cx="2369491" cy="523031"/>
          </a:xfrm>
          <a:prstGeom prst="rect">
            <a:avLst/>
          </a:prstGeom>
        </p:spPr>
      </p:pic>
      <p:pic>
        <p:nvPicPr>
          <p:cNvPr id="12" name="Picture 11" descr="A blue square with black background&#10;&#10;Description automatically generated">
            <a:extLst>
              <a:ext uri="{FF2B5EF4-FFF2-40B4-BE49-F238E27FC236}">
                <a16:creationId xmlns:a16="http://schemas.microsoft.com/office/drawing/2014/main" id="{ED59D0A8-449D-6F48-8569-4A364CED2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5206" y="1893074"/>
            <a:ext cx="6886221" cy="4974353"/>
          </a:xfrm>
          <a:prstGeom prst="rect">
            <a:avLst/>
          </a:prstGeom>
        </p:spPr>
      </p:pic>
      <p:pic>
        <p:nvPicPr>
          <p:cNvPr id="13" name="Picture 12" descr="Two women holding books and smiling">
            <a:extLst>
              <a:ext uri="{FF2B5EF4-FFF2-40B4-BE49-F238E27FC236}">
                <a16:creationId xmlns:a16="http://schemas.microsoft.com/office/drawing/2014/main" id="{27A8656E-8D12-4643-8967-98D7F635F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210" t="7845" r="12039"/>
          <a:stretch/>
        </p:blipFill>
        <p:spPr>
          <a:xfrm>
            <a:off x="5673415" y="1490133"/>
            <a:ext cx="6360541" cy="53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9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vy BG Rectangle" descr="Navy BG Holder">
            <a:extLst>
              <a:ext uri="{FF2B5EF4-FFF2-40B4-BE49-F238E27FC236}">
                <a16:creationId xmlns:a16="http://schemas.microsoft.com/office/drawing/2014/main" id="{B888AB78-DA48-3B43-931A-21BD61A4711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41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Small White Logo" descr="Small WU logo">
            <a:extLst>
              <a:ext uri="{FF2B5EF4-FFF2-40B4-BE49-F238E27FC236}">
                <a16:creationId xmlns:a16="http://schemas.microsoft.com/office/drawing/2014/main" id="{61C6F927-9358-7940-A90D-F20E747307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811" y="510037"/>
            <a:ext cx="1801495" cy="39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building">
            <a:extLst>
              <a:ext uri="{FF2B5EF4-FFF2-40B4-BE49-F238E27FC236}">
                <a16:creationId xmlns:a16="http://schemas.microsoft.com/office/drawing/2014/main" id="{D824D236-84B9-8E46-915B-36F675DC10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blue and black triangle&#10;&#10;Description automatically generated">
            <a:extLst>
              <a:ext uri="{FF2B5EF4-FFF2-40B4-BE49-F238E27FC236}">
                <a16:creationId xmlns:a16="http://schemas.microsoft.com/office/drawing/2014/main" id="{26B26165-701F-FC4A-9A53-1366C7E5E4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7803" y="818937"/>
            <a:ext cx="6564198" cy="6039063"/>
          </a:xfrm>
          <a:prstGeom prst="rect">
            <a:avLst/>
          </a:prstGeom>
        </p:spPr>
      </p:pic>
      <p:pic>
        <p:nvPicPr>
          <p:cNvPr id="15" name="Small White Logo" descr="Small WU logo">
            <a:extLst>
              <a:ext uri="{FF2B5EF4-FFF2-40B4-BE49-F238E27FC236}">
                <a16:creationId xmlns:a16="http://schemas.microsoft.com/office/drawing/2014/main" id="{FD76EF0D-EC79-7047-AF9C-91BB807E83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811" y="518092"/>
            <a:ext cx="1801495" cy="397654"/>
          </a:xfrm>
          <a:prstGeom prst="rect">
            <a:avLst/>
          </a:prstGeom>
        </p:spPr>
      </p:pic>
      <p:pic>
        <p:nvPicPr>
          <p:cNvPr id="16" name="Small Navy Tower" descr="Short navy tower">
            <a:extLst>
              <a:ext uri="{FF2B5EF4-FFF2-40B4-BE49-F238E27FC236}">
                <a16:creationId xmlns:a16="http://schemas.microsoft.com/office/drawing/2014/main" id="{9D919637-AB38-5943-B24E-930827651A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84876" y="5363376"/>
            <a:ext cx="548324" cy="149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9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vy Background" descr="Navy Background">
            <a:extLst>
              <a:ext uri="{FF2B5EF4-FFF2-40B4-BE49-F238E27FC236}">
                <a16:creationId xmlns:a16="http://schemas.microsoft.com/office/drawing/2014/main" id="{46583814-1A8F-E442-89F5-DE3806968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1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mall White Logo" descr="Small WU logo">
            <a:extLst>
              <a:ext uri="{FF2B5EF4-FFF2-40B4-BE49-F238E27FC236}">
                <a16:creationId xmlns:a16="http://schemas.microsoft.com/office/drawing/2014/main" id="{8389B0F2-A985-D940-A6C7-0B49CFDBC3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811" y="518092"/>
            <a:ext cx="1801495" cy="397654"/>
          </a:xfrm>
          <a:prstGeom prst="rect">
            <a:avLst/>
          </a:prstGeom>
        </p:spPr>
      </p:pic>
      <p:pic>
        <p:nvPicPr>
          <p:cNvPr id="8" name="WU Abstract shapes" descr="WGU Abstract Shapes">
            <a:extLst>
              <a:ext uri="{FF2B5EF4-FFF2-40B4-BE49-F238E27FC236}">
                <a16:creationId xmlns:a16="http://schemas.microsoft.com/office/drawing/2014/main" id="{078BA70E-367A-E644-B899-9381AAF7E5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819161"/>
            <a:ext cx="3335095" cy="30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4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vy Footer Strip" descr="Footer navy">
            <a:extLst>
              <a:ext uri="{FF2B5EF4-FFF2-40B4-BE49-F238E27FC236}">
                <a16:creationId xmlns:a16="http://schemas.microsoft.com/office/drawing/2014/main" id="{C2E41F55-6DE6-AF4D-A642-E5EB6011FDF4}"/>
              </a:ext>
            </a:extLst>
          </p:cNvPr>
          <p:cNvSpPr/>
          <p:nvPr userDrawn="1"/>
        </p:nvSpPr>
        <p:spPr>
          <a:xfrm>
            <a:off x="0" y="5974080"/>
            <a:ext cx="12192000" cy="883920"/>
          </a:xfrm>
          <a:prstGeom prst="rect">
            <a:avLst/>
          </a:prstGeom>
          <a:solidFill>
            <a:srgbClr val="141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mall White Logo" descr="Small WU logo">
            <a:extLst>
              <a:ext uri="{FF2B5EF4-FFF2-40B4-BE49-F238E27FC236}">
                <a16:creationId xmlns:a16="http://schemas.microsoft.com/office/drawing/2014/main" id="{B7E4C440-FE3F-D84A-A4AE-881C9E9A5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811" y="6217213"/>
            <a:ext cx="1801495" cy="397654"/>
          </a:xfrm>
          <a:prstGeom prst="rect">
            <a:avLst/>
          </a:prstGeom>
        </p:spPr>
      </p:pic>
      <p:pic>
        <p:nvPicPr>
          <p:cNvPr id="7" name="Teal Tall Tower" descr="Teal Wrexham University Tower">
            <a:extLst>
              <a:ext uri="{FF2B5EF4-FFF2-40B4-BE49-F238E27FC236}">
                <a16:creationId xmlns:a16="http://schemas.microsoft.com/office/drawing/2014/main" id="{DC08763F-3546-214A-BB99-6BD87B09F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0258"/>
          <a:stretch/>
        </p:blipFill>
        <p:spPr>
          <a:xfrm>
            <a:off x="11079638" y="5361027"/>
            <a:ext cx="548323" cy="149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5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7913-53CE-13FA-D1C7-1E9679C1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57C38-185D-54CA-8977-DE1070CF3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11FB8-2E3C-68FF-2E20-805E36225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2588E-73C3-1756-6E4C-8C9028AE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D0BADF-6E5E-AA48-BEC3-845095CAA91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30D8C-3E02-C176-72AF-A7A682303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272FF-40BE-31B4-FADA-552AC6EB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D138C-1119-0B4E-9633-053F1791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2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E2B7-3E5A-320A-05F8-EBC7E831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9C01D-4B51-8308-8E62-AC40AF0A0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D8DA9-DA04-C7C7-C09C-5B05F08A4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7D245-79F4-60DF-D06D-2F1B504F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D0BADF-6E5E-AA48-BEC3-845095CAA91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0C856-6411-2E31-C411-3EBC6491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58E91-8C0A-E251-93E7-DE7FD36D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D138C-1119-0B4E-9633-053F1791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91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think.aber.ac.uk/wp-content/uploads/sites/27/2022/04/FinalLogo3-1024x1024.jp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in Header">
            <a:extLst>
              <a:ext uri="{FF2B5EF4-FFF2-40B4-BE49-F238E27FC236}">
                <a16:creationId xmlns:a16="http://schemas.microsoft.com/office/drawing/2014/main" id="{E901B3A1-1276-9FF2-9A2B-048D986A828E}"/>
              </a:ext>
            </a:extLst>
          </p:cNvPr>
          <p:cNvSpPr txBox="1"/>
          <p:nvPr/>
        </p:nvSpPr>
        <p:spPr>
          <a:xfrm>
            <a:off x="1122219" y="405245"/>
            <a:ext cx="9559636" cy="76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GB" sz="2800" b="1" dirty="0">
                <a:solidFill>
                  <a:srgbClr val="000000"/>
                </a:solidFill>
                <a:effectLst/>
                <a:latin typeface="Clash Display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Collaborative working – the future of leadership </a:t>
            </a:r>
            <a:endParaRPr lang="en-US" sz="8000" kern="2000" dirty="0">
              <a:solidFill>
                <a:srgbClr val="141F34"/>
              </a:solidFill>
              <a:latin typeface="Clash Display" panose="020B0604020202020204" charset="0"/>
            </a:endParaRPr>
          </a:p>
        </p:txBody>
      </p:sp>
      <p:sp>
        <p:nvSpPr>
          <p:cNvPr id="4" name="Subheader">
            <a:extLst>
              <a:ext uri="{FF2B5EF4-FFF2-40B4-BE49-F238E27FC236}">
                <a16:creationId xmlns:a16="http://schemas.microsoft.com/office/drawing/2014/main" id="{FDBAD1F1-4534-670B-D428-B19F75EDD28C}"/>
              </a:ext>
            </a:extLst>
          </p:cNvPr>
          <p:cNvSpPr txBox="1">
            <a:spLocks/>
          </p:cNvSpPr>
          <p:nvPr/>
        </p:nvSpPr>
        <p:spPr>
          <a:xfrm rot="10800000" flipV="1">
            <a:off x="1957388" y="2997716"/>
            <a:ext cx="8172450" cy="153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2000" cap="none" spc="-150" normalizeH="0" baseline="0" noProof="0" dirty="0">
                <a:ln>
                  <a:noFill/>
                </a:ln>
                <a:solidFill>
                  <a:srgbClr val="141F34"/>
                </a:solidFill>
                <a:effectLst/>
                <a:uLnTx/>
                <a:uFillTx/>
                <a:latin typeface="Clash Display Medium" panose="020B0604020202020204" charset="0"/>
                <a:ea typeface="Inter V Medium" panose="02000503000000020004" pitchFamily="2" charset="0"/>
                <a:cs typeface="Inter V Medium" panose="02000503000000020004" pitchFamily="2" charset="0"/>
              </a:rPr>
              <a:t>Winter conference  13</a:t>
            </a:r>
            <a:r>
              <a:rPr kumimoji="0" lang="en-US" sz="2800" b="1" i="0" u="none" strike="noStrike" kern="2000" cap="none" spc="-150" normalizeH="0" baseline="30000" noProof="0" dirty="0">
                <a:ln>
                  <a:noFill/>
                </a:ln>
                <a:solidFill>
                  <a:srgbClr val="141F34"/>
                </a:solidFill>
                <a:effectLst/>
                <a:uLnTx/>
                <a:uFillTx/>
                <a:latin typeface="Clash Display Medium" panose="020B0604020202020204" charset="0"/>
                <a:ea typeface="Inter V Medium" panose="02000503000000020004" pitchFamily="2" charset="0"/>
                <a:cs typeface="Inter V Medium" panose="02000503000000020004" pitchFamily="2" charset="0"/>
              </a:rPr>
              <a:t>th</a:t>
            </a:r>
            <a:r>
              <a:rPr kumimoji="0" lang="en-US" sz="2800" b="1" i="0" u="none" strike="noStrike" kern="2000" cap="none" spc="-150" normalizeH="0" baseline="0" noProof="0" dirty="0">
                <a:ln>
                  <a:noFill/>
                </a:ln>
                <a:solidFill>
                  <a:srgbClr val="141F34"/>
                </a:solidFill>
                <a:effectLst/>
                <a:uLnTx/>
                <a:uFillTx/>
                <a:latin typeface="Clash Display Medium" panose="020B0604020202020204" charset="0"/>
                <a:ea typeface="Inter V Medium" panose="02000503000000020004" pitchFamily="2" charset="0"/>
                <a:cs typeface="Inter V Medium" panose="02000503000000020004" pitchFamily="2" charset="0"/>
              </a:rPr>
              <a:t> December 2023</a:t>
            </a: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2000" spc="-150" dirty="0">
                <a:solidFill>
                  <a:srgbClr val="141F34"/>
                </a:solidFill>
                <a:latin typeface="Clash Display Medium" panose="020B0604020202020204" charset="0"/>
                <a:ea typeface="Inter V Medium" panose="02000503000000020004" pitchFamily="2" charset="0"/>
                <a:cs typeface="Inter V Medium" panose="02000503000000020004" pitchFamily="2" charset="0"/>
              </a:rPr>
              <a:t>Ken Perry</a:t>
            </a:r>
            <a:endParaRPr kumimoji="0" lang="en-US" sz="2800" b="1" i="0" u="none" strike="noStrike" kern="2000" cap="none" spc="-150" normalizeH="0" baseline="0" noProof="0" dirty="0">
              <a:ln>
                <a:noFill/>
              </a:ln>
              <a:solidFill>
                <a:srgbClr val="141F34"/>
              </a:solidFill>
              <a:effectLst/>
              <a:uLnTx/>
              <a:uFillTx/>
              <a:latin typeface="Clash Display Medium" panose="020B0604020202020204" charset="0"/>
              <a:ea typeface="Inter V Medium" panose="02000503000000020004" pitchFamily="2" charset="0"/>
              <a:cs typeface="Inter V Medium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12EC38-5344-4AD7-86BC-BF030FBF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839" y="4811408"/>
            <a:ext cx="2419350" cy="1057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2A405D-D92F-43F4-9653-2043E4B2F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0" b="24447"/>
          <a:stretch/>
        </p:blipFill>
        <p:spPr bwMode="auto">
          <a:xfrm>
            <a:off x="6262189" y="4811408"/>
            <a:ext cx="2893980" cy="1057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AE31F45-FF80-EB20-ED8A-988EE1CA0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89" y="4052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THINK - the Transport and Health Integrated research NetworK">
            <a:extLst>
              <a:ext uri="{FF2B5EF4-FFF2-40B4-BE49-F238E27FC236}">
                <a16:creationId xmlns:a16="http://schemas.microsoft.com/office/drawing/2014/main" id="{BFF2514E-ACD4-B936-68B4-F0A9DF20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62" y="1349494"/>
            <a:ext cx="2114550" cy="17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1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Title">
            <a:extLst>
              <a:ext uri="{FF2B5EF4-FFF2-40B4-BE49-F238E27FC236}">
                <a16:creationId xmlns:a16="http://schemas.microsoft.com/office/drawing/2014/main" id="{179C4A76-5B8F-959D-DDCA-53FE62ABCCAB}"/>
              </a:ext>
            </a:extLst>
          </p:cNvPr>
          <p:cNvSpPr txBox="1"/>
          <p:nvPr/>
        </p:nvSpPr>
        <p:spPr>
          <a:xfrm>
            <a:off x="524762" y="701856"/>
            <a:ext cx="3930277" cy="160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800" kern="2000" dirty="0">
                <a:solidFill>
                  <a:srgbClr val="141F34"/>
                </a:solidFill>
                <a:latin typeface="Clash Display Medium" pitchFamily="2" charset="0"/>
              </a:rPr>
              <a:t>Systems Leadership?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C1E0474A-45D8-0E2B-39A3-85ADBF800691}"/>
              </a:ext>
            </a:extLst>
          </p:cNvPr>
          <p:cNvSpPr txBox="1"/>
          <p:nvPr/>
        </p:nvSpPr>
        <p:spPr>
          <a:xfrm>
            <a:off x="4774737" y="477982"/>
            <a:ext cx="72891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with:</a:t>
            </a:r>
            <a:endPara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Relationships, influence, trust: “Systems move at the speed of trust”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Partial, clumsy and emergent/evolving solutions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slow to go fast – allow for dynamic and changing situations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Double-loop learning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 host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start with: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 /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processes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/ money / whack-a-mole projects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 hero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B00F75-7BD7-B127-6D49-AB86A7FD5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2" y="3325781"/>
            <a:ext cx="3930277" cy="23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5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Title">
            <a:extLst>
              <a:ext uri="{FF2B5EF4-FFF2-40B4-BE49-F238E27FC236}">
                <a16:creationId xmlns:a16="http://schemas.microsoft.com/office/drawing/2014/main" id="{179C4A76-5B8F-959D-DDCA-53FE62ABCCAB}"/>
              </a:ext>
            </a:extLst>
          </p:cNvPr>
          <p:cNvSpPr txBox="1"/>
          <p:nvPr/>
        </p:nvSpPr>
        <p:spPr>
          <a:xfrm>
            <a:off x="283601" y="360012"/>
            <a:ext cx="5283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41F34"/>
                </a:solidFill>
                <a:latin typeface="Clash Display Medium" panose="020B0604020202020204" charset="0"/>
                <a:cs typeface="Clash Display Medium" panose="020B0604020202020204" charset="0"/>
              </a:rPr>
              <a:t>The key thing is to start: don’t wait for everything</a:t>
            </a:r>
            <a:br>
              <a:rPr lang="en-US" sz="3200" b="1" dirty="0">
                <a:solidFill>
                  <a:srgbClr val="141F34"/>
                </a:solidFill>
                <a:latin typeface="Clash Display Medium" panose="020B0604020202020204" charset="0"/>
                <a:cs typeface="Clash Display Medium" panose="020B0604020202020204" charset="0"/>
              </a:rPr>
            </a:br>
            <a:r>
              <a:rPr lang="en-US" sz="3200" b="1" dirty="0">
                <a:solidFill>
                  <a:srgbClr val="141F34"/>
                </a:solidFill>
                <a:latin typeface="Clash Display Medium" panose="020B0604020202020204" charset="0"/>
                <a:cs typeface="Clash Display Medium" panose="020B0604020202020204" charset="0"/>
              </a:rPr>
              <a:t> to be perfect</a:t>
            </a:r>
          </a:p>
          <a:p>
            <a:r>
              <a:rPr lang="en-US" sz="3200" b="1" dirty="0">
                <a:solidFill>
                  <a:srgbClr val="141F34"/>
                </a:solidFill>
                <a:latin typeface="Clash Display Medium" panose="020B0604020202020204" charset="0"/>
                <a:cs typeface="Clash Display Medium" panose="020B0604020202020204" charset="0"/>
              </a:rPr>
              <a:t>You only get change by taking action and </a:t>
            </a:r>
            <a:br>
              <a:rPr lang="en-US" sz="3200" b="1" dirty="0">
                <a:solidFill>
                  <a:srgbClr val="141F34"/>
                </a:solidFill>
                <a:latin typeface="Clash Display Medium" panose="020B0604020202020204" charset="0"/>
                <a:cs typeface="Clash Display Medium" panose="020B0604020202020204" charset="0"/>
              </a:rPr>
            </a:br>
            <a:r>
              <a:rPr lang="en-US" sz="3200" b="1" dirty="0">
                <a:solidFill>
                  <a:srgbClr val="141F34"/>
                </a:solidFill>
                <a:latin typeface="Clash Display Medium" panose="020B0604020202020204" charset="0"/>
                <a:cs typeface="Clash Display Medium" panose="020B0604020202020204" charset="0"/>
              </a:rPr>
              <a:t>giving people agency</a:t>
            </a:r>
          </a:p>
        </p:txBody>
      </p:sp>
      <p:sp>
        <p:nvSpPr>
          <p:cNvPr id="2" name="Body Text">
            <a:extLst>
              <a:ext uri="{FF2B5EF4-FFF2-40B4-BE49-F238E27FC236}">
                <a16:creationId xmlns:a16="http://schemas.microsoft.com/office/drawing/2014/main" id="{5B973C22-2410-F55D-42D6-8B5DFEE7804C}"/>
              </a:ext>
            </a:extLst>
          </p:cNvPr>
          <p:cNvSpPr txBox="1"/>
          <p:nvPr/>
        </p:nvSpPr>
        <p:spPr>
          <a:xfrm>
            <a:off x="5979871" y="592282"/>
            <a:ext cx="5928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24C2AC"/>
                </a:solidFill>
                <a:latin typeface="Clash Display" panose="020B0604020202020204" charset="0"/>
                <a:cs typeface="Arial" panose="020B0604020202020204" pitchFamily="34" charset="0"/>
              </a:rPr>
              <a:t>Myron Rogers’ Maxims: paste these to your wall: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41F34"/>
                </a:solidFill>
                <a:latin typeface="Clash Display" panose="020B0604020202020204" charset="0"/>
                <a:cs typeface="Arial" panose="020B0604020202020204" pitchFamily="34" charset="0"/>
              </a:rPr>
              <a:t>People own what they create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41F34"/>
                </a:solidFill>
                <a:latin typeface="Clash Display" panose="020B0604020202020204" charset="0"/>
                <a:cs typeface="Arial" panose="020B0604020202020204" pitchFamily="34" charset="0"/>
              </a:rPr>
              <a:t>Real change takes place in real work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41F34"/>
                </a:solidFill>
                <a:latin typeface="Clash Display" panose="020B0604020202020204" charset="0"/>
                <a:cs typeface="Arial" panose="020B0604020202020204" pitchFamily="34" charset="0"/>
              </a:rPr>
              <a:t>The people that do the work do the change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41F34"/>
                </a:solidFill>
                <a:latin typeface="Clash Display" panose="020B0604020202020204" charset="0"/>
                <a:cs typeface="Arial" panose="020B0604020202020204" pitchFamily="34" charset="0"/>
              </a:rPr>
              <a:t>Start anywhere but follow it everywhere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41F34"/>
                </a:solidFill>
                <a:latin typeface="Clash Display" panose="020B0604020202020204" charset="0"/>
                <a:cs typeface="Arial" panose="020B0604020202020204" pitchFamily="34" charset="0"/>
              </a:rPr>
              <a:t>Keep connecting the system to itself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41F34"/>
                </a:solidFill>
                <a:latin typeface="Clash Display" panose="020B0604020202020204" charset="0"/>
                <a:cs typeface="Arial" panose="020B0604020202020204" pitchFamily="34" charset="0"/>
              </a:rPr>
              <a:t>The process we use to get to the future determines the future we get</a:t>
            </a:r>
          </a:p>
        </p:txBody>
      </p:sp>
      <p:pic>
        <p:nvPicPr>
          <p:cNvPr id="6" name="Shape 321">
            <a:extLst>
              <a:ext uri="{FF2B5EF4-FFF2-40B4-BE49-F238E27FC236}">
                <a16:creationId xmlns:a16="http://schemas.microsoft.com/office/drawing/2014/main" id="{26C9A1DF-8B60-8163-2C55-44CC4B733F2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1" y="3639501"/>
            <a:ext cx="258484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hape 322">
            <a:extLst>
              <a:ext uri="{FF2B5EF4-FFF2-40B4-BE49-F238E27FC236}">
                <a16:creationId xmlns:a16="http://schemas.microsoft.com/office/drawing/2014/main" id="{8131A725-9BAA-9301-C037-E5C0045BE62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527" y="4401631"/>
            <a:ext cx="2678906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323">
            <a:extLst>
              <a:ext uri="{FF2B5EF4-FFF2-40B4-BE49-F238E27FC236}">
                <a16:creationId xmlns:a16="http://schemas.microsoft.com/office/drawing/2014/main" id="{B011C15F-61CE-CFD9-9713-F98EB723D74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1" y="5124471"/>
            <a:ext cx="3420168" cy="62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7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in Title">
            <a:extLst>
              <a:ext uri="{FF2B5EF4-FFF2-40B4-BE49-F238E27FC236}">
                <a16:creationId xmlns:a16="http://schemas.microsoft.com/office/drawing/2014/main" id="{AC78EE91-5FF0-E761-5A4B-46949DFBF53C}"/>
              </a:ext>
            </a:extLst>
          </p:cNvPr>
          <p:cNvSpPr txBox="1"/>
          <p:nvPr/>
        </p:nvSpPr>
        <p:spPr>
          <a:xfrm>
            <a:off x="200025" y="1700213"/>
            <a:ext cx="54149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kern="2000" dirty="0">
                <a:solidFill>
                  <a:srgbClr val="24C2AC"/>
                </a:solidFill>
                <a:latin typeface="Clash Display Medium" pitchFamily="2" charset="0"/>
              </a:rPr>
              <a:t>Collective action and understanding power</a:t>
            </a:r>
          </a:p>
        </p:txBody>
      </p:sp>
      <p:pic>
        <p:nvPicPr>
          <p:cNvPr id="4098" name="Picture 2" descr="How Does Collective Action Work - YouTube">
            <a:extLst>
              <a:ext uri="{FF2B5EF4-FFF2-40B4-BE49-F238E27FC236}">
                <a16:creationId xmlns:a16="http://schemas.microsoft.com/office/drawing/2014/main" id="{E5B05925-4C92-3EFE-C054-FCFC9891B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4" y="1328738"/>
            <a:ext cx="3194052" cy="236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♫ Live Your Life (feat. Rihanna) | T.I.">
            <a:extLst>
              <a:ext uri="{FF2B5EF4-FFF2-40B4-BE49-F238E27FC236}">
                <a16:creationId xmlns:a16="http://schemas.microsoft.com/office/drawing/2014/main" id="{3C450872-D9A1-8DA7-6309-BB0325ECB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240927"/>
            <a:ext cx="2395539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0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Title">
            <a:extLst>
              <a:ext uri="{FF2B5EF4-FFF2-40B4-BE49-F238E27FC236}">
                <a16:creationId xmlns:a16="http://schemas.microsoft.com/office/drawing/2014/main" id="{179C4A76-5B8F-959D-DDCA-53FE62ABCCAB}"/>
              </a:ext>
            </a:extLst>
          </p:cNvPr>
          <p:cNvSpPr txBox="1"/>
          <p:nvPr/>
        </p:nvSpPr>
        <p:spPr>
          <a:xfrm>
            <a:off x="564957" y="1937603"/>
            <a:ext cx="4439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1F34"/>
                </a:solidFill>
                <a:latin typeface="Clash Display Medium" panose="020B0604020202020204" charset="0"/>
                <a:cs typeface="Clash Display Medium" panose="020B0604020202020204" charset="0"/>
              </a:rPr>
              <a:t>Making change happen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8F1E6-A958-5226-68D7-297C7F7C8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36" y="349351"/>
            <a:ext cx="5740930" cy="55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DBA97F-BDC3-E64B-9297-9EDBF9D609B5}"/>
              </a:ext>
            </a:extLst>
          </p:cNvPr>
          <p:cNvSpPr txBox="1"/>
          <p:nvPr/>
        </p:nvSpPr>
        <p:spPr>
          <a:xfrm>
            <a:off x="5404023" y="5507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B8250-5194-A049-A1D9-57CB8E49C09F}"/>
              </a:ext>
            </a:extLst>
          </p:cNvPr>
          <p:cNvSpPr/>
          <p:nvPr/>
        </p:nvSpPr>
        <p:spPr>
          <a:xfrm>
            <a:off x="4374573" y="463139"/>
            <a:ext cx="5782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41F34"/>
                </a:solidFill>
                <a:latin typeface="Clash Display" panose="020B0604020202020204" charset="0"/>
                <a:cs typeface="Arial" panose="020B0604020202020204" pitchFamily="34" charset="0"/>
              </a:rPr>
              <a:t>What is power?</a:t>
            </a:r>
            <a:endParaRPr lang="en-US" sz="3200" dirty="0">
              <a:solidFill>
                <a:srgbClr val="141F34"/>
              </a:solidFill>
              <a:latin typeface="Clash Display" panose="020B060402020202020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968CE2F-85EB-354B-A340-01FD7BA2B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893" y="1174158"/>
            <a:ext cx="5268214" cy="45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1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DBA97F-BDC3-E64B-9297-9EDBF9D609B5}"/>
              </a:ext>
            </a:extLst>
          </p:cNvPr>
          <p:cNvSpPr txBox="1"/>
          <p:nvPr/>
        </p:nvSpPr>
        <p:spPr>
          <a:xfrm>
            <a:off x="5404023" y="5507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B8250-5194-A049-A1D9-57CB8E49C09F}"/>
              </a:ext>
            </a:extLst>
          </p:cNvPr>
          <p:cNvSpPr/>
          <p:nvPr/>
        </p:nvSpPr>
        <p:spPr>
          <a:xfrm>
            <a:off x="3792683" y="463139"/>
            <a:ext cx="6364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41F34"/>
                </a:solidFill>
                <a:latin typeface="Clash Display" panose="020B0604020202020204" charset="0"/>
                <a:cs typeface="Arial" panose="020B0604020202020204" pitchFamily="34" charset="0"/>
              </a:rPr>
              <a:t>Power is relational</a:t>
            </a:r>
            <a:endParaRPr lang="en-US" sz="3200" dirty="0">
              <a:solidFill>
                <a:srgbClr val="141F34"/>
              </a:solidFill>
              <a:latin typeface="Clash Display" panose="020B0604020202020204" charset="0"/>
            </a:endParaRP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0B7FC973-0898-6A41-BC6C-451555A21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084" y="1542386"/>
            <a:ext cx="8421832" cy="39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DBA97F-BDC3-E64B-9297-9EDBF9D609B5}"/>
              </a:ext>
            </a:extLst>
          </p:cNvPr>
          <p:cNvSpPr txBox="1"/>
          <p:nvPr/>
        </p:nvSpPr>
        <p:spPr>
          <a:xfrm>
            <a:off x="5404023" y="5507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7F321-82A7-D448-98C8-D9D9533BA383}"/>
              </a:ext>
            </a:extLst>
          </p:cNvPr>
          <p:cNvSpPr txBox="1"/>
          <p:nvPr/>
        </p:nvSpPr>
        <p:spPr>
          <a:xfrm>
            <a:off x="1755648" y="1267969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26A4E7-8416-884B-96D7-0FA4FD7C4A3B}"/>
              </a:ext>
            </a:extLst>
          </p:cNvPr>
          <p:cNvSpPr/>
          <p:nvPr/>
        </p:nvSpPr>
        <p:spPr>
          <a:xfrm>
            <a:off x="2576945" y="430169"/>
            <a:ext cx="76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41F34"/>
                </a:solidFill>
                <a:latin typeface="Clash Display" panose="020B0604020202020204" charset="0"/>
                <a:cs typeface="Arial" panose="020B0604020202020204" pitchFamily="34" charset="0"/>
              </a:rPr>
              <a:t>Theory of change – key questions </a:t>
            </a:r>
            <a:endParaRPr lang="en-US" sz="3200" dirty="0">
              <a:solidFill>
                <a:srgbClr val="141F34"/>
              </a:solidFill>
              <a:latin typeface="Clash Display" panose="020B0604020202020204" charset="0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431E666-F43F-0042-8FAC-5036AF656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77" y="1323289"/>
            <a:ext cx="9473045" cy="42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Title">
            <a:extLst>
              <a:ext uri="{FF2B5EF4-FFF2-40B4-BE49-F238E27FC236}">
                <a16:creationId xmlns:a16="http://schemas.microsoft.com/office/drawing/2014/main" id="{179C4A76-5B8F-959D-DDCA-53FE62ABCCAB}"/>
              </a:ext>
            </a:extLst>
          </p:cNvPr>
          <p:cNvSpPr txBox="1"/>
          <p:nvPr/>
        </p:nvSpPr>
        <p:spPr>
          <a:xfrm>
            <a:off x="524762" y="701856"/>
            <a:ext cx="3930277" cy="160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800" kern="2000" dirty="0">
                <a:solidFill>
                  <a:srgbClr val="141F34"/>
                </a:solidFill>
                <a:latin typeface="Clash Display Medium" pitchFamily="2" charset="0"/>
              </a:rPr>
              <a:t>Key take aways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C1E0474A-45D8-0E2B-39A3-85ADBF800691}"/>
              </a:ext>
            </a:extLst>
          </p:cNvPr>
          <p:cNvSpPr txBox="1"/>
          <p:nvPr/>
        </p:nvSpPr>
        <p:spPr>
          <a:xfrm>
            <a:off x="3414713" y="400049"/>
            <a:ext cx="856600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latin typeface="Clash Display Medium" panose="020B0604020202020204" charset="0"/>
                <a:cs typeface="Arial" panose="020B0604020202020204" pitchFamily="34" charset="0"/>
              </a:rPr>
              <a:t>Working in complexity and across systems requires leadership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141F34"/>
                </a:solidFill>
                <a:latin typeface="Clash Display Medium" panose="020B0604020202020204" charset="0"/>
                <a:ea typeface="Inter V Light" panose="02000503000000020004" pitchFamily="2" charset="0"/>
                <a:cs typeface="Arial" panose="020B0604020202020204" pitchFamily="34" charset="0"/>
              </a:rPr>
              <a:t>Leadership is about building commitment, common purpose and being influential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141F34"/>
                </a:solidFill>
                <a:latin typeface="Clash Display Medium" panose="020B0604020202020204" charset="0"/>
                <a:ea typeface="Inter V Light" panose="02000503000000020004" pitchFamily="2" charset="0"/>
                <a:cs typeface="Arial" panose="020B0604020202020204" pitchFamily="34" charset="0"/>
              </a:rPr>
              <a:t>Systems leadership is a messy team sport with no clear beginning or end – requires stamina &amp; strong relationships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141F34"/>
                </a:solidFill>
                <a:latin typeface="Clash Display Medium" panose="020B0604020202020204" charset="0"/>
                <a:ea typeface="Inter V Light" panose="02000503000000020004" pitchFamily="2" charset="0"/>
                <a:cs typeface="Arial" panose="020B0604020202020204" pitchFamily="34" charset="0"/>
              </a:rPr>
              <a:t>Head – Heart – Hands.  We all require different things to act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141F34"/>
                </a:solidFill>
                <a:latin typeface="Clash Display Medium" panose="020B0604020202020204" charset="0"/>
                <a:ea typeface="Inter V Light" panose="02000503000000020004" pitchFamily="2" charset="0"/>
                <a:cs typeface="Arial" panose="020B0604020202020204" pitchFamily="34" charset="0"/>
              </a:rPr>
              <a:t>Power is required to achieve purpose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141F34"/>
                </a:solidFill>
                <a:latin typeface="Clash Display Medium" panose="020B0604020202020204" charset="0"/>
                <a:ea typeface="Inter V Light" panose="02000503000000020004" pitchFamily="2" charset="0"/>
                <a:cs typeface="Arial" panose="020B0604020202020204" pitchFamily="34" charset="0"/>
              </a:rPr>
              <a:t>Power is relational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141F34"/>
                </a:solidFill>
                <a:latin typeface="Clash Display Medium" panose="020B0604020202020204" charset="0"/>
                <a:ea typeface="Inter V Light" panose="02000503000000020004" pitchFamily="2" charset="0"/>
                <a:cs typeface="Arial" panose="020B0604020202020204" pitchFamily="34" charset="0"/>
              </a:rPr>
              <a:t>Power with and power over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4FB9A8"/>
                </a:solidFill>
                <a:latin typeface="Clash Display Medium" panose="020B0604020202020204" charset="0"/>
                <a:ea typeface="Inter V Light" panose="02000503000000020004" pitchFamily="2" charset="0"/>
                <a:cs typeface="Arial" panose="020B0604020202020204" pitchFamily="34" charset="0"/>
              </a:rPr>
              <a:t>We need good hosts more than heroes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141F34"/>
              </a:solidFill>
              <a:latin typeface="Clash Display Medium" panose="020B0604020202020204" charset="0"/>
              <a:ea typeface="Inter V Light" panose="02000503000000020004" pitchFamily="2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141F34"/>
              </a:solidFill>
              <a:latin typeface="Clash Display Medium" panose="020B0604020202020204" charset="0"/>
              <a:ea typeface="Inter V Light" panose="02000503000000020004" pitchFamily="2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141F34"/>
              </a:solidFill>
              <a:latin typeface="Clash Display Medium" panose="020B0604020202020204" charset="0"/>
              <a:ea typeface="Inter V Light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ouncil issues advice for food takeaways during the coronavirus pandemic |  London Borough of Barking and Dagenham">
            <a:extLst>
              <a:ext uri="{FF2B5EF4-FFF2-40B4-BE49-F238E27FC236}">
                <a16:creationId xmlns:a16="http://schemas.microsoft.com/office/drawing/2014/main" id="{08CB8AD3-61D1-5CC1-018D-FB0728BE1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106738"/>
            <a:ext cx="31115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9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ader 1">
            <a:extLst>
              <a:ext uri="{FF2B5EF4-FFF2-40B4-BE49-F238E27FC236}">
                <a16:creationId xmlns:a16="http://schemas.microsoft.com/office/drawing/2014/main" id="{9E2DFBB4-DF41-A630-F6C0-57F7B707935E}"/>
              </a:ext>
            </a:extLst>
          </p:cNvPr>
          <p:cNvSpPr txBox="1"/>
          <p:nvPr/>
        </p:nvSpPr>
        <p:spPr>
          <a:xfrm>
            <a:off x="1122941" y="2413337"/>
            <a:ext cx="31214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24C2AC"/>
                </a:solidFill>
                <a:latin typeface="Clash Display Medium" pitchFamily="2" charset="0"/>
              </a:rPr>
              <a:t>Hwyl</a:t>
            </a:r>
            <a:endParaRPr lang="en-US" sz="4800" dirty="0">
              <a:solidFill>
                <a:srgbClr val="24C2AC"/>
              </a:solidFill>
              <a:latin typeface="Clash Display Mediu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94A1E-4DE7-4815-BEE7-550324005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858" y="1396928"/>
            <a:ext cx="5749277" cy="406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2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iolch Wales - Show Your Support For Our NHS &amp; Key Workers">
            <a:extLst>
              <a:ext uri="{FF2B5EF4-FFF2-40B4-BE49-F238E27FC236}">
                <a16:creationId xmlns:a16="http://schemas.microsoft.com/office/drawing/2014/main" id="{E26199EE-5A54-2663-5CED-F963F3CC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67" y="508252"/>
            <a:ext cx="6500465" cy="353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C14F21-DEC6-41FA-BD17-BD3FA9751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145" y="4811408"/>
            <a:ext cx="2419350" cy="1057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93B21-91BA-41C0-9EBA-47F5354BC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0" b="24447"/>
          <a:stretch/>
        </p:blipFill>
        <p:spPr bwMode="auto">
          <a:xfrm>
            <a:off x="5807576" y="4811408"/>
            <a:ext cx="2893980" cy="1057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904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ader 1">
            <a:extLst>
              <a:ext uri="{FF2B5EF4-FFF2-40B4-BE49-F238E27FC236}">
                <a16:creationId xmlns:a16="http://schemas.microsoft.com/office/drawing/2014/main" id="{9E2DFBB4-DF41-A630-F6C0-57F7B707935E}"/>
              </a:ext>
            </a:extLst>
          </p:cNvPr>
          <p:cNvSpPr txBox="1"/>
          <p:nvPr/>
        </p:nvSpPr>
        <p:spPr>
          <a:xfrm>
            <a:off x="445746" y="1156180"/>
            <a:ext cx="354344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24C2AC"/>
                </a:solidFill>
                <a:latin typeface="Clash Display Medium" pitchFamily="2" charset="0"/>
              </a:rPr>
              <a:t>What are we going to cover?</a:t>
            </a:r>
          </a:p>
        </p:txBody>
      </p:sp>
      <p:sp>
        <p:nvSpPr>
          <p:cNvPr id="19" name="Body Text 3">
            <a:extLst>
              <a:ext uri="{FF2B5EF4-FFF2-40B4-BE49-F238E27FC236}">
                <a16:creationId xmlns:a16="http://schemas.microsoft.com/office/drawing/2014/main" id="{2A9013FE-6F66-4F87-487E-55EFD9B48BF2}"/>
              </a:ext>
            </a:extLst>
          </p:cNvPr>
          <p:cNvSpPr txBox="1"/>
          <p:nvPr/>
        </p:nvSpPr>
        <p:spPr>
          <a:xfrm>
            <a:off x="4260274" y="685800"/>
            <a:ext cx="7485980" cy="619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lash Display" panose="020B0604020202020204" charset="0"/>
                <a:ea typeface="Arial" panose="020B0604020202020204" pitchFamily="34" charset="0"/>
              </a:rPr>
              <a:t>In</a:t>
            </a:r>
            <a:r>
              <a:rPr lang="en-GB" sz="2400" dirty="0">
                <a:effectLst/>
                <a:latin typeface="Clash Display" panose="020B0604020202020204" charset="0"/>
                <a:ea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effectLst/>
                <a:latin typeface="Clash Displa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our workshop we will work though four key strategic questions:</a:t>
            </a:r>
            <a:br>
              <a:rPr lang="en-GB" sz="2400" dirty="0">
                <a:solidFill>
                  <a:schemeClr val="bg1"/>
                </a:solidFill>
                <a:effectLst/>
                <a:latin typeface="Clash Displa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chemeClr val="bg1"/>
              </a:solidFill>
              <a:effectLst/>
              <a:latin typeface="Clash Display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Clash Displa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What is leadership and how is it different from management?</a:t>
            </a:r>
            <a:br>
              <a:rPr lang="en-GB" sz="2400" dirty="0">
                <a:solidFill>
                  <a:schemeClr val="bg1"/>
                </a:solidFill>
                <a:effectLst/>
                <a:latin typeface="Clash Displa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chemeClr val="bg1"/>
              </a:solidFill>
              <a:effectLst/>
              <a:latin typeface="Clash Display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Clash Displa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What does leading beyond your organisation look and feel like?</a:t>
            </a:r>
            <a:br>
              <a:rPr lang="en-GB" sz="2400" dirty="0">
                <a:solidFill>
                  <a:schemeClr val="bg1"/>
                </a:solidFill>
                <a:effectLst/>
                <a:latin typeface="Clash Displa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chemeClr val="bg1"/>
              </a:solidFill>
              <a:effectLst/>
              <a:latin typeface="Clash Display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Clash Displa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How do we build collectives to address long term strategic challenges?</a:t>
            </a:r>
            <a:br>
              <a:rPr lang="en-GB" sz="2400" dirty="0">
                <a:solidFill>
                  <a:schemeClr val="bg1"/>
                </a:solidFill>
                <a:effectLst/>
                <a:latin typeface="Clash Displa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chemeClr val="bg1"/>
              </a:solidFill>
              <a:effectLst/>
              <a:latin typeface="Clash Display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Clash Displa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How do we recognise different forms of power and mobilise to get results?</a:t>
            </a:r>
            <a:endParaRPr lang="en-GB" sz="2400" dirty="0">
              <a:solidFill>
                <a:schemeClr val="bg1"/>
              </a:solidFill>
              <a:effectLst/>
              <a:latin typeface="Clash Display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Inter V Light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1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Title">
            <a:extLst>
              <a:ext uri="{FF2B5EF4-FFF2-40B4-BE49-F238E27FC236}">
                <a16:creationId xmlns:a16="http://schemas.microsoft.com/office/drawing/2014/main" id="{179C4A76-5B8F-959D-DDCA-53FE62ABCCAB}"/>
              </a:ext>
            </a:extLst>
          </p:cNvPr>
          <p:cNvSpPr txBox="1"/>
          <p:nvPr/>
        </p:nvSpPr>
        <p:spPr>
          <a:xfrm>
            <a:off x="283603" y="1543049"/>
            <a:ext cx="3820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141F34"/>
              </a:solidFill>
              <a:latin typeface="Clash Display Medium" panose="020B0604020202020204" charset="0"/>
              <a:cs typeface="Clash Display Medium" panose="020B0604020202020204" charset="0"/>
            </a:endParaRPr>
          </a:p>
          <a:p>
            <a:r>
              <a:rPr lang="en-US" sz="3600" b="1" dirty="0">
                <a:solidFill>
                  <a:srgbClr val="141F34"/>
                </a:solidFill>
                <a:latin typeface="Clash Display Medium" panose="020B0604020202020204" charset="0"/>
                <a:cs typeface="Clash Display Medium" panose="020B0604020202020204" charset="0"/>
              </a:rPr>
              <a:t>Leadership and management - what’s the difference?</a:t>
            </a:r>
          </a:p>
        </p:txBody>
      </p:sp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6CFFCBD1-5C29-39DF-21BB-30AED647C88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0991568">
            <a:off x="4269892" y="1483766"/>
            <a:ext cx="3439343" cy="2123996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</p:pic>
      <p:pic>
        <p:nvPicPr>
          <p:cNvPr id="6" name="Picture 4" descr="Picture 4">
            <a:extLst>
              <a:ext uri="{FF2B5EF4-FFF2-40B4-BE49-F238E27FC236}">
                <a16:creationId xmlns:a16="http://schemas.microsoft.com/office/drawing/2014/main" id="{BCC667E4-B36E-B201-4B44-1059B2C3386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673806">
            <a:off x="8259981" y="1501119"/>
            <a:ext cx="3322595" cy="208929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</p:pic>
      <p:pic>
        <p:nvPicPr>
          <p:cNvPr id="3" name="Picture 2" descr="10 check-in exercises for agile retrospectives - Magnus Dahlgren">
            <a:extLst>
              <a:ext uri="{FF2B5EF4-FFF2-40B4-BE49-F238E27FC236}">
                <a16:creationId xmlns:a16="http://schemas.microsoft.com/office/drawing/2014/main" id="{C663EB3F-F68C-F50F-0CFD-FE93E6583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3" y="144879"/>
            <a:ext cx="3607180" cy="12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7244BD-7157-D252-E0BD-CBA6659BF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432" y="616515"/>
            <a:ext cx="8567136" cy="49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4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Title">
            <a:extLst>
              <a:ext uri="{FF2B5EF4-FFF2-40B4-BE49-F238E27FC236}">
                <a16:creationId xmlns:a16="http://schemas.microsoft.com/office/drawing/2014/main" id="{179C4A76-5B8F-959D-DDCA-53FE62ABCCAB}"/>
              </a:ext>
            </a:extLst>
          </p:cNvPr>
          <p:cNvSpPr txBox="1"/>
          <p:nvPr/>
        </p:nvSpPr>
        <p:spPr>
          <a:xfrm>
            <a:off x="283602" y="1322456"/>
            <a:ext cx="35168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41F34"/>
                </a:solidFill>
                <a:latin typeface="Clash Display Medium" panose="020B0604020202020204" charset="0"/>
                <a:cs typeface="Clash Display Medium" panose="020B0604020202020204" charset="0"/>
              </a:rPr>
              <a:t>Leadership and management</a:t>
            </a:r>
            <a:br>
              <a:rPr lang="en-US" sz="4000" b="1" dirty="0">
                <a:solidFill>
                  <a:srgbClr val="141F34"/>
                </a:solidFill>
                <a:latin typeface="Clash Display Medium" panose="020B0604020202020204" charset="0"/>
                <a:cs typeface="Clash Display Medium" panose="020B0604020202020204" charset="0"/>
              </a:rPr>
            </a:br>
            <a:endParaRPr lang="en-US" sz="4000" b="1" dirty="0">
              <a:solidFill>
                <a:srgbClr val="141F34"/>
              </a:solidFill>
              <a:latin typeface="Clash Display Medium" panose="020B0604020202020204" charset="0"/>
              <a:cs typeface="Clash Display Medium" panose="020B0604020202020204" charset="0"/>
            </a:endParaRPr>
          </a:p>
          <a:p>
            <a:r>
              <a:rPr lang="en-US" sz="2400" b="1" dirty="0">
                <a:solidFill>
                  <a:srgbClr val="141F34"/>
                </a:solidFill>
                <a:latin typeface="Clash Display Medium" panose="020B0604020202020204" charset="0"/>
                <a:cs typeface="Clash Display Medium" panose="020B0604020202020204" charset="0"/>
              </a:rPr>
              <a:t>Professor </a:t>
            </a:r>
            <a:r>
              <a:rPr lang="en-US" sz="2400" b="1" i="1" dirty="0">
                <a:solidFill>
                  <a:srgbClr val="141F34"/>
                </a:solidFill>
                <a:latin typeface="Clash Display Medium" panose="020B0604020202020204" charset="0"/>
                <a:cs typeface="Clash Display Medium" panose="020B0604020202020204" charset="0"/>
              </a:rPr>
              <a:t>Keith Grint, Warwick University</a:t>
            </a:r>
          </a:p>
        </p:txBody>
      </p:sp>
      <p:pic>
        <p:nvPicPr>
          <p:cNvPr id="5" name="Bolton at home - ken pres slide 10.png" descr="Bolton at home - ken pres slide 10.png">
            <a:extLst>
              <a:ext uri="{FF2B5EF4-FFF2-40B4-BE49-F238E27FC236}">
                <a16:creationId xmlns:a16="http://schemas.microsoft.com/office/drawing/2014/main" id="{91FCAEA7-3C22-FF8E-716F-8CD344E4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215330"/>
            <a:ext cx="8342343" cy="5234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001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in Title">
            <a:extLst>
              <a:ext uri="{FF2B5EF4-FFF2-40B4-BE49-F238E27FC236}">
                <a16:creationId xmlns:a16="http://schemas.microsoft.com/office/drawing/2014/main" id="{AC78EE91-5FF0-E761-5A4B-46949DFBF53C}"/>
              </a:ext>
            </a:extLst>
          </p:cNvPr>
          <p:cNvSpPr txBox="1"/>
          <p:nvPr/>
        </p:nvSpPr>
        <p:spPr>
          <a:xfrm>
            <a:off x="285750" y="1485901"/>
            <a:ext cx="51863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kern="2000" dirty="0">
                <a:solidFill>
                  <a:srgbClr val="24C2AC"/>
                </a:solidFill>
                <a:latin typeface="Clash Display Medium" pitchFamily="2" charset="0"/>
              </a:rPr>
              <a:t>What are barriers to working beyond your organisation?</a:t>
            </a:r>
          </a:p>
        </p:txBody>
      </p:sp>
      <p:pic>
        <p:nvPicPr>
          <p:cNvPr id="2050" name="Picture 2" descr="5 Ways to Lower the Barriers Between Your Learners and Learning">
            <a:extLst>
              <a:ext uri="{FF2B5EF4-FFF2-40B4-BE49-F238E27FC236}">
                <a16:creationId xmlns:a16="http://schemas.microsoft.com/office/drawing/2014/main" id="{59D1C193-12CB-F1E0-46D2-9AA32EA6D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56971"/>
            <a:ext cx="60960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0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in Title">
            <a:extLst>
              <a:ext uri="{FF2B5EF4-FFF2-40B4-BE49-F238E27FC236}">
                <a16:creationId xmlns:a16="http://schemas.microsoft.com/office/drawing/2014/main" id="{AC78EE91-5FF0-E761-5A4B-46949DFBF53C}"/>
              </a:ext>
            </a:extLst>
          </p:cNvPr>
          <p:cNvSpPr txBox="1"/>
          <p:nvPr/>
        </p:nvSpPr>
        <p:spPr>
          <a:xfrm>
            <a:off x="586053" y="2228671"/>
            <a:ext cx="44481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kern="2000" dirty="0">
                <a:solidFill>
                  <a:srgbClr val="24C2AC"/>
                </a:solidFill>
                <a:latin typeface="Clash Display Medium" pitchFamily="2" charset="0"/>
              </a:rPr>
              <a:t>Introducing</a:t>
            </a:r>
          </a:p>
          <a:p>
            <a:pPr>
              <a:lnSpc>
                <a:spcPts val="6000"/>
              </a:lnSpc>
            </a:pPr>
            <a:r>
              <a:rPr lang="en-US" sz="5400" kern="2000" dirty="0">
                <a:solidFill>
                  <a:srgbClr val="24C2AC"/>
                </a:solidFill>
                <a:latin typeface="Clash Display Medium" pitchFamily="2" charset="0"/>
              </a:rPr>
              <a:t>systems leadership</a:t>
            </a:r>
          </a:p>
        </p:txBody>
      </p:sp>
      <p:pic>
        <p:nvPicPr>
          <p:cNvPr id="7" name="Picture 6" descr="Many colorful hands reaching up&#10;&#10;Description automatically generated">
            <a:extLst>
              <a:ext uri="{FF2B5EF4-FFF2-40B4-BE49-F238E27FC236}">
                <a16:creationId xmlns:a16="http://schemas.microsoft.com/office/drawing/2014/main" id="{40C1B56A-5638-E89C-01DE-5CDB7F948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570" y="411982"/>
            <a:ext cx="6446018" cy="64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5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Title">
            <a:extLst>
              <a:ext uri="{FF2B5EF4-FFF2-40B4-BE49-F238E27FC236}">
                <a16:creationId xmlns:a16="http://schemas.microsoft.com/office/drawing/2014/main" id="{179C4A76-5B8F-959D-DDCA-53FE62ABCCAB}"/>
              </a:ext>
            </a:extLst>
          </p:cNvPr>
          <p:cNvSpPr txBox="1"/>
          <p:nvPr/>
        </p:nvSpPr>
        <p:spPr>
          <a:xfrm>
            <a:off x="524762" y="701856"/>
            <a:ext cx="3930277" cy="160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800" kern="2000" dirty="0">
                <a:solidFill>
                  <a:srgbClr val="141F34"/>
                </a:solidFill>
                <a:latin typeface="Clash Display Medium" pitchFamily="2" charset="0"/>
              </a:rPr>
              <a:t>Systems Leadership?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C1E0474A-45D8-0E2B-39A3-85ADBF800691}"/>
              </a:ext>
            </a:extLst>
          </p:cNvPr>
          <p:cNvSpPr txBox="1"/>
          <p:nvPr/>
        </p:nvSpPr>
        <p:spPr>
          <a:xfrm>
            <a:off x="4774737" y="290945"/>
            <a:ext cx="72059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b="1" dirty="0">
                <a:solidFill>
                  <a:srgbClr val="24C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leadership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sz="2200" b="1" dirty="0">
                <a:solidFill>
                  <a:srgbClr val="24C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people in different places and at different </a:t>
            </a:r>
            <a:r>
              <a:rPr lang="en-US" sz="2200" b="1" dirty="0">
                <a:solidFill>
                  <a:srgbClr val="24C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 the system, creating a </a:t>
            </a:r>
            <a:r>
              <a:rPr lang="en-US" sz="2200" b="1" dirty="0">
                <a:solidFill>
                  <a:srgbClr val="24C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n-US" sz="2200" dirty="0">
                <a:solidFill>
                  <a:srgbClr val="24C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24C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sz="2200" dirty="0">
                <a:solidFill>
                  <a:srgbClr val="24C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 dirty="0">
                <a:solidFill>
                  <a:srgbClr val="24C2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rgbClr val="24C2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Co-operating to make a </a:t>
            </a:r>
            <a:r>
              <a:rPr lang="en-US" sz="2200" b="1" dirty="0">
                <a:solidFill>
                  <a:srgbClr val="24C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en-US" sz="2200" dirty="0">
                <a:solidFill>
                  <a:srgbClr val="24C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24C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br>
              <a:rPr lang="en-US" sz="2200" dirty="0">
                <a:solidFill>
                  <a:srgbClr val="24C2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rgbClr val="24C2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 host not a hero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to get to common purpose: 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want life to be like for people in our place?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Who else needs to be in the room?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breaks your heart?</a:t>
            </a:r>
            <a:endParaRPr lang="en-US" sz="2200" dirty="0">
              <a:solidFill>
                <a:srgbClr val="141F34"/>
              </a:solidFill>
              <a:latin typeface="Arial" panose="020B0604020202020204" pitchFamily="34" charset="0"/>
              <a:ea typeface="Inter V Light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29123-218E-EE30-087E-9261F826E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2" y="3004536"/>
            <a:ext cx="3345435" cy="26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0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Title">
            <a:extLst>
              <a:ext uri="{FF2B5EF4-FFF2-40B4-BE49-F238E27FC236}">
                <a16:creationId xmlns:a16="http://schemas.microsoft.com/office/drawing/2014/main" id="{179C4A76-5B8F-959D-DDCA-53FE62ABCCAB}"/>
              </a:ext>
            </a:extLst>
          </p:cNvPr>
          <p:cNvSpPr txBox="1"/>
          <p:nvPr/>
        </p:nvSpPr>
        <p:spPr>
          <a:xfrm>
            <a:off x="976745" y="1933347"/>
            <a:ext cx="4249882" cy="160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800" kern="2000" dirty="0">
                <a:solidFill>
                  <a:srgbClr val="141F34"/>
                </a:solidFill>
                <a:latin typeface="Clash Display Medium" pitchFamily="2" charset="0"/>
              </a:rPr>
              <a:t>Systems Leadership?</a:t>
            </a:r>
          </a:p>
        </p:txBody>
      </p:sp>
      <p:pic>
        <p:nvPicPr>
          <p:cNvPr id="6" name="Picture 5" descr="A blue oval shaped object&#10;&#10;Description automatically generated with medium confidence">
            <a:extLst>
              <a:ext uri="{FF2B5EF4-FFF2-40B4-BE49-F238E27FC236}">
                <a16:creationId xmlns:a16="http://schemas.microsoft.com/office/drawing/2014/main" id="{28FE45F8-57FF-B2E1-92F6-82BE7DE2A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627" y="-316301"/>
            <a:ext cx="6724195" cy="67241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E8918A-B4FB-ED79-5786-1A9BBE96316E}"/>
              </a:ext>
            </a:extLst>
          </p:cNvPr>
          <p:cNvSpPr txBox="1"/>
          <p:nvPr/>
        </p:nvSpPr>
        <p:spPr>
          <a:xfrm>
            <a:off x="6153692" y="1194955"/>
            <a:ext cx="47463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</a:rPr>
              <a:t>The idea behind Systems Leadership is to ask some different questions and work with some different people, to get to a common purpose on which you can co-operate to get real change.</a:t>
            </a:r>
          </a:p>
        </p:txBody>
      </p:sp>
    </p:spTree>
    <p:extLst>
      <p:ext uri="{BB962C8B-B14F-4D97-AF65-F5344CB8AC3E}">
        <p14:creationId xmlns:p14="http://schemas.microsoft.com/office/powerpoint/2010/main" val="6674246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5bb4c90-8571-42de-b67f-eca77986e4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493</Words>
  <Application>Microsoft Office PowerPoint</Application>
  <PresentationFormat>Widescreen</PresentationFormat>
  <Paragraphs>78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Clash Display Medium</vt:lpstr>
      <vt:lpstr>Calibri Light</vt:lpstr>
      <vt:lpstr>Wingdings</vt:lpstr>
      <vt:lpstr>Clash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2431</dc:creator>
  <cp:lastModifiedBy>Amy Nicholass [amn18] (Staff)</cp:lastModifiedBy>
  <cp:revision>23</cp:revision>
  <dcterms:created xsi:type="dcterms:W3CDTF">2023-04-21T12:16:35Z</dcterms:created>
  <dcterms:modified xsi:type="dcterms:W3CDTF">2023-12-07T17:25:27Z</dcterms:modified>
</cp:coreProperties>
</file>