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4" r:id="rId2"/>
    <p:sldMasterId id="2147483650" r:id="rId3"/>
    <p:sldMasterId id="2147483653" r:id="rId4"/>
  </p:sldMasterIdLst>
  <p:sldIdLst>
    <p:sldId id="256" r:id="rId5"/>
    <p:sldId id="273" r:id="rId6"/>
    <p:sldId id="262" r:id="rId7"/>
    <p:sldId id="275" r:id="rId8"/>
    <p:sldId id="257" r:id="rId9"/>
    <p:sldId id="258" r:id="rId10"/>
    <p:sldId id="259" r:id="rId11"/>
    <p:sldId id="265" r:id="rId12"/>
    <p:sldId id="264" r:id="rId13"/>
    <p:sldId id="266" r:id="rId14"/>
    <p:sldId id="267" r:id="rId15"/>
    <p:sldId id="274" r:id="rId16"/>
    <p:sldId id="261" r:id="rId17"/>
    <p:sldId id="260" r:id="rId18"/>
    <p:sldId id="263" r:id="rId19"/>
    <p:sldId id="286"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94"/>
  </p:normalViewPr>
  <p:slideViewPr>
    <p:cSldViewPr snapToGrid="0" snapToObjects="1">
      <p:cViewPr varScale="1">
        <p:scale>
          <a:sx n="81" d="100"/>
          <a:sy n="81" d="100"/>
        </p:scale>
        <p:origin x="85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03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50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2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EA86-DBB0-F30D-7BD6-9B1BA86F54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E71EF03-4852-F7BF-96EE-AAA7B5AA4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0C6CC3-F349-2923-949D-DF1A2C59A642}"/>
              </a:ext>
            </a:extLst>
          </p:cNvPr>
          <p:cNvSpPr>
            <a:spLocks noGrp="1"/>
          </p:cNvSpPr>
          <p:nvPr>
            <p:ph type="dt" sz="half" idx="10"/>
          </p:nvPr>
        </p:nvSpPr>
        <p:spPr/>
        <p:txBody>
          <a:bodyPr/>
          <a:lstStyle/>
          <a:p>
            <a:fld id="{901BBC62-3BDD-C34A-8A55-AEC6564EBFB7}" type="datetimeFigureOut">
              <a:rPr lang="en-GB" smtClean="0"/>
              <a:t>11/12/2023</a:t>
            </a:fld>
            <a:endParaRPr lang="en-GB"/>
          </a:p>
        </p:txBody>
      </p:sp>
      <p:sp>
        <p:nvSpPr>
          <p:cNvPr id="5" name="Footer Placeholder 4">
            <a:extLst>
              <a:ext uri="{FF2B5EF4-FFF2-40B4-BE49-F238E27FC236}">
                <a16:creationId xmlns:a16="http://schemas.microsoft.com/office/drawing/2014/main" id="{F32862E9-20CC-8381-8695-97D656F01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EF6E8-6173-46BF-C487-B3AA6AF5F498}"/>
              </a:ext>
            </a:extLst>
          </p:cNvPr>
          <p:cNvSpPr>
            <a:spLocks noGrp="1"/>
          </p:cNvSpPr>
          <p:nvPr>
            <p:ph type="sldNum" sz="quarter" idx="12"/>
          </p:nvPr>
        </p:nvSpPr>
        <p:spPr/>
        <p:txBody>
          <a:bodyPr/>
          <a:lstStyle/>
          <a:p>
            <a:fld id="{6115BAD1-877F-C749-8F04-B0DFB87AF5C1}" type="slidenum">
              <a:rPr lang="en-GB" smtClean="0"/>
              <a:t>‹#›</a:t>
            </a:fld>
            <a:endParaRPr lang="en-GB"/>
          </a:p>
        </p:txBody>
      </p:sp>
    </p:spTree>
    <p:extLst>
      <p:ext uri="{BB962C8B-B14F-4D97-AF65-F5344CB8AC3E}">
        <p14:creationId xmlns:p14="http://schemas.microsoft.com/office/powerpoint/2010/main" val="420673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90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586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519628"/>
      </p:ext>
    </p:extLst>
  </p:cSld>
  <p:clrMap bg1="lt1" tx1="dk1" bg2="lt2" tx2="dk2" accent1="accent1" accent2="accent2" accent3="accent3" accent4="accent4" accent5="accent5" accent6="accent6" hlink="hlink" folHlink="folHlink"/>
  <p:sldLayoutIdLst>
    <p:sldLayoutId id="2147483651"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716610"/>
      </p:ext>
    </p:extLst>
  </p:cSld>
  <p:clrMap bg1="lt1" tx1="dk1" bg2="lt2" tx2="dk2" accent1="accent1" accent2="accent2" accent3="accent3" accent4="accent4" accent5="accent5" accent6="accent6" hlink="hlink" folHlink="folHlink"/>
  <p:sldLayoutIdLst>
    <p:sldLayoutId id="2147483648"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82781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356947"/>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7.bin"/><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9.bin"/><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A0290E-347C-494E-BF6C-A1A041CFE23B}"/>
              </a:ext>
            </a:extLst>
          </p:cNvPr>
          <p:cNvSpPr txBox="1"/>
          <p:nvPr/>
        </p:nvSpPr>
        <p:spPr>
          <a:xfrm>
            <a:off x="467139" y="1192696"/>
            <a:ext cx="9650896" cy="1107996"/>
          </a:xfrm>
          <a:prstGeom prst="rect">
            <a:avLst/>
          </a:prstGeom>
          <a:noFill/>
        </p:spPr>
        <p:txBody>
          <a:bodyPr wrap="square" rtlCol="0">
            <a:spAutoFit/>
          </a:bodyPr>
          <a:lstStyle/>
          <a:p>
            <a:r>
              <a:rPr lang="en-GB" sz="6600" b="1" dirty="0">
                <a:solidFill>
                  <a:schemeClr val="bg1"/>
                </a:solidFill>
                <a:latin typeface="Arial Black" panose="020B0A04020102020204" pitchFamily="34" charset="0"/>
              </a:rPr>
              <a:t>Motonormativity</a:t>
            </a:r>
          </a:p>
        </p:txBody>
      </p:sp>
      <p:sp>
        <p:nvSpPr>
          <p:cNvPr id="3" name="TextBox 2">
            <a:extLst>
              <a:ext uri="{FF2B5EF4-FFF2-40B4-BE49-F238E27FC236}">
                <a16:creationId xmlns:a16="http://schemas.microsoft.com/office/drawing/2014/main" id="{177548B7-3749-4E8C-96A0-24678BBB3FBC}"/>
              </a:ext>
            </a:extLst>
          </p:cNvPr>
          <p:cNvSpPr txBox="1"/>
          <p:nvPr/>
        </p:nvSpPr>
        <p:spPr>
          <a:xfrm>
            <a:off x="467139" y="3389243"/>
            <a:ext cx="9650896" cy="2554545"/>
          </a:xfrm>
          <a:prstGeom prst="rect">
            <a:avLst/>
          </a:prstGeom>
          <a:noFill/>
        </p:spPr>
        <p:txBody>
          <a:bodyPr wrap="square" rtlCol="0">
            <a:spAutoFit/>
          </a:bodyPr>
          <a:lstStyle/>
          <a:p>
            <a:r>
              <a:rPr lang="en-GB" sz="3200" b="1" dirty="0">
                <a:solidFill>
                  <a:schemeClr val="bg1"/>
                </a:solidFill>
                <a:latin typeface="Arial Black" panose="020B0A04020102020204" pitchFamily="34" charset="0"/>
              </a:rPr>
              <a:t>Ian Walker</a:t>
            </a:r>
          </a:p>
          <a:p>
            <a:r>
              <a:rPr lang="en-GB" sz="3200" b="1" dirty="0">
                <a:solidFill>
                  <a:schemeClr val="accent2"/>
                </a:solidFill>
                <a:latin typeface="Arial Black" panose="020B0A04020102020204" pitchFamily="34" charset="0"/>
              </a:rPr>
              <a:t>Swansea University</a:t>
            </a:r>
          </a:p>
          <a:p>
            <a:endParaRPr lang="en-GB" sz="3200" b="1" i="1" dirty="0">
              <a:solidFill>
                <a:schemeClr val="bg1"/>
              </a:solidFill>
              <a:latin typeface="Arial Black" panose="020B0A04020102020204" pitchFamily="34" charset="0"/>
            </a:endParaRPr>
          </a:p>
          <a:p>
            <a:r>
              <a:rPr lang="en-GB" sz="3200" b="1" dirty="0">
                <a:solidFill>
                  <a:schemeClr val="bg1"/>
                </a:solidFill>
                <a:latin typeface="Arial Black" panose="020B0A04020102020204" pitchFamily="34" charset="0"/>
              </a:rPr>
              <a:t>Alan Tapp and Adrian Davis</a:t>
            </a:r>
          </a:p>
          <a:p>
            <a:r>
              <a:rPr lang="en-GB" sz="3200" b="1" dirty="0">
                <a:solidFill>
                  <a:schemeClr val="accent2"/>
                </a:solidFill>
                <a:latin typeface="Arial Black" panose="020B0A04020102020204" pitchFamily="34" charset="0"/>
              </a:rPr>
              <a:t>University of the West of England</a:t>
            </a:r>
          </a:p>
        </p:txBody>
      </p:sp>
    </p:spTree>
    <p:extLst>
      <p:ext uri="{BB962C8B-B14F-4D97-AF65-F5344CB8AC3E}">
        <p14:creationId xmlns:p14="http://schemas.microsoft.com/office/powerpoint/2010/main" val="64410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B60504-1B9D-486A-9DA8-F6B194F9AD38}"/>
              </a:ext>
            </a:extLst>
          </p:cNvPr>
          <p:cNvSpPr txBox="1">
            <a:spLocks noChangeArrowheads="1"/>
          </p:cNvSpPr>
          <p:nvPr/>
        </p:nvSpPr>
        <p:spPr>
          <a:xfrm>
            <a:off x="503238" y="301625"/>
            <a:ext cx="9070975" cy="1262063"/>
          </a:xfrm>
          <a:prstGeom prst="rect">
            <a:avLst/>
          </a:prstGeom>
          <a:ln/>
        </p:spPr>
        <p:txBody>
          <a:bodyPr tIns="39116"/>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altLang="en-US"/>
              <a:t>There’s no point expecting people to </a:t>
            </a:r>
            <a:r>
              <a:rPr lang="en-GB" altLang="en-US" b="1"/>
              <a:t>drive/drink</a:t>
            </a:r>
            <a:r>
              <a:rPr lang="en-GB" altLang="en-US"/>
              <a:t> less...</a:t>
            </a:r>
          </a:p>
        </p:txBody>
      </p:sp>
      <p:graphicFrame>
        <p:nvGraphicFramePr>
          <p:cNvPr id="3" name="Object 2">
            <a:extLst>
              <a:ext uri="{FF2B5EF4-FFF2-40B4-BE49-F238E27FC236}">
                <a16:creationId xmlns:a16="http://schemas.microsoft.com/office/drawing/2014/main" id="{EFAEAD8E-A689-4621-9569-760CADFDD5EB}"/>
              </a:ext>
            </a:extLst>
          </p:cNvPr>
          <p:cNvGraphicFramePr>
            <a:graphicFrameLocks noChangeAspect="1"/>
          </p:cNvGraphicFramePr>
          <p:nvPr/>
        </p:nvGraphicFramePr>
        <p:xfrm>
          <a:off x="179388" y="1768475"/>
          <a:ext cx="4873625" cy="4711700"/>
        </p:xfrm>
        <a:graphic>
          <a:graphicData uri="http://schemas.openxmlformats.org/presentationml/2006/ole">
            <mc:AlternateContent xmlns:mc="http://schemas.openxmlformats.org/markup-compatibility/2006">
              <mc:Choice xmlns:v="urn:schemas-microsoft-com:vml" Requires="v">
                <p:oleObj r:id="rId2" imgW="4874040" imgH="4711320" progId="">
                  <p:embed/>
                </p:oleObj>
              </mc:Choice>
              <mc:Fallback>
                <p:oleObj r:id="rId2" imgW="4874040" imgH="4711320" progId="">
                  <p:embed/>
                  <p:pic>
                    <p:nvPicPr>
                      <p:cNvPr id="6146" name="Object 2">
                        <a:extLst>
                          <a:ext uri="{FF2B5EF4-FFF2-40B4-BE49-F238E27FC236}">
                            <a16:creationId xmlns:a16="http://schemas.microsoft.com/office/drawing/2014/main" id="{2F91CAF4-5115-4519-8182-9C023959B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B23968A1-3FF0-425E-8B99-9C00FE2EFA35}"/>
              </a:ext>
            </a:extLst>
          </p:cNvPr>
          <p:cNvGraphicFramePr>
            <a:graphicFrameLocks noChangeAspect="1"/>
          </p:cNvGraphicFramePr>
          <p:nvPr/>
        </p:nvGraphicFramePr>
        <p:xfrm>
          <a:off x="5003800" y="1768475"/>
          <a:ext cx="4873625" cy="4711700"/>
        </p:xfrm>
        <a:graphic>
          <a:graphicData uri="http://schemas.openxmlformats.org/presentationml/2006/ole">
            <mc:AlternateContent xmlns:mc="http://schemas.openxmlformats.org/markup-compatibility/2006">
              <mc:Choice xmlns:v="urn:schemas-microsoft-com:vml" Requires="v">
                <p:oleObj r:id="rId4" imgW="4874040" imgH="4711320" progId="">
                  <p:embed/>
                </p:oleObj>
              </mc:Choice>
              <mc:Fallback>
                <p:oleObj r:id="rId4" imgW="4874040" imgH="4711320" progId="">
                  <p:embed/>
                  <p:pic>
                    <p:nvPicPr>
                      <p:cNvPr id="6147" name="Object 3">
                        <a:extLst>
                          <a:ext uri="{FF2B5EF4-FFF2-40B4-BE49-F238E27FC236}">
                            <a16:creationId xmlns:a16="http://schemas.microsoft.com/office/drawing/2014/main" id="{E7434600-1C00-4A42-8ABB-01D81FC8C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2785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EC9A23C-5816-494D-A16D-2D5B4D052681}"/>
              </a:ext>
            </a:extLst>
          </p:cNvPr>
          <p:cNvSpPr txBox="1">
            <a:spLocks noChangeArrowheads="1"/>
          </p:cNvSpPr>
          <p:nvPr/>
        </p:nvSpPr>
        <p:spPr>
          <a:xfrm>
            <a:off x="503238" y="80963"/>
            <a:ext cx="9070975" cy="1701800"/>
          </a:xfrm>
          <a:prstGeom prst="rect">
            <a:avLst/>
          </a:prstGeom>
          <a:ln/>
        </p:spPr>
        <p:txBody>
          <a:bodyPr tIns="3556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altLang="en-US" sz="4000"/>
              <a:t>People shouldn’t </a:t>
            </a:r>
            <a:r>
              <a:rPr lang="en-GB" altLang="en-US" sz="4000" b="1"/>
              <a:t>drive/smoke</a:t>
            </a:r>
            <a:r>
              <a:rPr lang="en-GB" altLang="en-US" sz="4000"/>
              <a:t>...where other people have to breathe in the </a:t>
            </a:r>
            <a:r>
              <a:rPr lang="en-GB" altLang="en-US" sz="4000" b="1"/>
              <a:t>car/cigarette</a:t>
            </a:r>
            <a:r>
              <a:rPr lang="en-GB" altLang="en-US" sz="4000"/>
              <a:t> fumes</a:t>
            </a:r>
          </a:p>
        </p:txBody>
      </p:sp>
      <p:graphicFrame>
        <p:nvGraphicFramePr>
          <p:cNvPr id="6" name="Object 2">
            <a:extLst>
              <a:ext uri="{FF2B5EF4-FFF2-40B4-BE49-F238E27FC236}">
                <a16:creationId xmlns:a16="http://schemas.microsoft.com/office/drawing/2014/main" id="{B510883D-4D2C-43A9-920C-54AA5BB643CB}"/>
              </a:ext>
            </a:extLst>
          </p:cNvPr>
          <p:cNvGraphicFramePr>
            <a:graphicFrameLocks noChangeAspect="1"/>
          </p:cNvGraphicFramePr>
          <p:nvPr/>
        </p:nvGraphicFramePr>
        <p:xfrm>
          <a:off x="179388" y="1768475"/>
          <a:ext cx="4873625" cy="4711700"/>
        </p:xfrm>
        <a:graphic>
          <a:graphicData uri="http://schemas.openxmlformats.org/presentationml/2006/ole">
            <mc:AlternateContent xmlns:mc="http://schemas.openxmlformats.org/markup-compatibility/2006">
              <mc:Choice xmlns:v="urn:schemas-microsoft-com:vml" Requires="v">
                <p:oleObj r:id="rId2" imgW="4874040" imgH="4711320" progId="">
                  <p:embed/>
                </p:oleObj>
              </mc:Choice>
              <mc:Fallback>
                <p:oleObj r:id="rId2" imgW="4874040" imgH="4711320" progId="">
                  <p:embed/>
                  <p:pic>
                    <p:nvPicPr>
                      <p:cNvPr id="7170" name="Object 2">
                        <a:extLst>
                          <a:ext uri="{FF2B5EF4-FFF2-40B4-BE49-F238E27FC236}">
                            <a16:creationId xmlns:a16="http://schemas.microsoft.com/office/drawing/2014/main" id="{7CB61742-49C0-4D7C-9658-9BF2485C2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CEB20206-7068-4EBA-BC46-2A7AB02E20C1}"/>
              </a:ext>
            </a:extLst>
          </p:cNvPr>
          <p:cNvGraphicFramePr>
            <a:graphicFrameLocks noChangeAspect="1"/>
          </p:cNvGraphicFramePr>
          <p:nvPr/>
        </p:nvGraphicFramePr>
        <p:xfrm>
          <a:off x="5003800" y="1768475"/>
          <a:ext cx="4873625" cy="4711700"/>
        </p:xfrm>
        <a:graphic>
          <a:graphicData uri="http://schemas.openxmlformats.org/presentationml/2006/ole">
            <mc:AlternateContent xmlns:mc="http://schemas.openxmlformats.org/markup-compatibility/2006">
              <mc:Choice xmlns:v="urn:schemas-microsoft-com:vml" Requires="v">
                <p:oleObj r:id="rId4" imgW="4874040" imgH="4711320" progId="">
                  <p:embed/>
                </p:oleObj>
              </mc:Choice>
              <mc:Fallback>
                <p:oleObj r:id="rId4" imgW="4874040" imgH="4711320" progId="">
                  <p:embed/>
                  <p:pic>
                    <p:nvPicPr>
                      <p:cNvPr id="7171" name="Object 3">
                        <a:extLst>
                          <a:ext uri="{FF2B5EF4-FFF2-40B4-BE49-F238E27FC236}">
                            <a16:creationId xmlns:a16="http://schemas.microsoft.com/office/drawing/2014/main" id="{F97CA2DD-7A4F-4383-886E-F6BCFCC3A1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9669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5DFACB-E06D-4AB0-B1C4-B2D5303677CA}"/>
              </a:ext>
            </a:extLst>
          </p:cNvPr>
          <p:cNvSpPr txBox="1"/>
          <p:nvPr/>
        </p:nvSpPr>
        <p:spPr>
          <a:xfrm>
            <a:off x="313082" y="2389257"/>
            <a:ext cx="9377570" cy="1323439"/>
          </a:xfrm>
          <a:prstGeom prst="rect">
            <a:avLst/>
          </a:prstGeom>
          <a:noFill/>
        </p:spPr>
        <p:txBody>
          <a:bodyPr wrap="square" rtlCol="0">
            <a:spAutoFit/>
          </a:bodyPr>
          <a:lstStyle/>
          <a:p>
            <a:r>
              <a:rPr lang="en-GB" sz="4000" b="1" dirty="0">
                <a:solidFill>
                  <a:schemeClr val="tx2"/>
                </a:solidFill>
                <a:latin typeface="Arial Black" panose="020B0A04020102020204" pitchFamily="34" charset="0"/>
              </a:rPr>
              <a:t>Drivers and non-drivers responded essentially the same</a:t>
            </a:r>
          </a:p>
        </p:txBody>
      </p:sp>
    </p:spTree>
    <p:extLst>
      <p:ext uri="{BB962C8B-B14F-4D97-AF65-F5344CB8AC3E}">
        <p14:creationId xmlns:p14="http://schemas.microsoft.com/office/powerpoint/2010/main" val="84002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D656A2-F21E-4DFC-A5C6-8EAA467DFE91}"/>
              </a:ext>
            </a:extLst>
          </p:cNvPr>
          <p:cNvPicPr>
            <a:picLocks noChangeAspect="1"/>
          </p:cNvPicPr>
          <p:nvPr/>
        </p:nvPicPr>
        <p:blipFill>
          <a:blip r:embed="rId2"/>
          <a:stretch>
            <a:fillRect/>
          </a:stretch>
        </p:blipFill>
        <p:spPr>
          <a:xfrm>
            <a:off x="194059" y="1135165"/>
            <a:ext cx="9955781" cy="5671157"/>
          </a:xfrm>
          <a:prstGeom prst="rect">
            <a:avLst/>
          </a:prstGeom>
        </p:spPr>
      </p:pic>
      <p:sp>
        <p:nvSpPr>
          <p:cNvPr id="2" name="TextBox 1">
            <a:extLst>
              <a:ext uri="{FF2B5EF4-FFF2-40B4-BE49-F238E27FC236}">
                <a16:creationId xmlns:a16="http://schemas.microsoft.com/office/drawing/2014/main" id="{1235904E-A766-4758-B5CA-0ACE8282FD6A}"/>
              </a:ext>
            </a:extLst>
          </p:cNvPr>
          <p:cNvSpPr txBox="1"/>
          <p:nvPr/>
        </p:nvSpPr>
        <p:spPr>
          <a:xfrm>
            <a:off x="283265" y="298172"/>
            <a:ext cx="8254448" cy="523220"/>
          </a:xfrm>
          <a:prstGeom prst="rect">
            <a:avLst/>
          </a:prstGeom>
          <a:noFill/>
        </p:spPr>
        <p:txBody>
          <a:bodyPr wrap="square" rtlCol="0">
            <a:spAutoFit/>
          </a:bodyPr>
          <a:lstStyle/>
          <a:p>
            <a:r>
              <a:rPr lang="en-GB" sz="2800" dirty="0">
                <a:solidFill>
                  <a:schemeClr val="tx2"/>
                </a:solidFill>
                <a:latin typeface="Arial Black" panose="020B0A04020102020204" pitchFamily="34" charset="0"/>
              </a:rPr>
              <a:t>We are products of our environments?</a:t>
            </a:r>
          </a:p>
        </p:txBody>
      </p:sp>
    </p:spTree>
    <p:extLst>
      <p:ext uri="{BB962C8B-B14F-4D97-AF65-F5344CB8AC3E}">
        <p14:creationId xmlns:p14="http://schemas.microsoft.com/office/powerpoint/2010/main" val="142986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D0A81-ECD2-44B3-9C2A-41273A72AA0E}"/>
              </a:ext>
            </a:extLst>
          </p:cNvPr>
          <p:cNvSpPr txBox="1"/>
          <p:nvPr/>
        </p:nvSpPr>
        <p:spPr>
          <a:xfrm>
            <a:off x="323021" y="864705"/>
            <a:ext cx="9476962" cy="5016758"/>
          </a:xfrm>
          <a:prstGeom prst="rect">
            <a:avLst/>
          </a:prstGeom>
          <a:noFill/>
        </p:spPr>
        <p:txBody>
          <a:bodyPr wrap="square" rtlCol="0">
            <a:spAutoFit/>
          </a:bodyPr>
          <a:lstStyle/>
          <a:p>
            <a:r>
              <a:rPr lang="en-GB" sz="4000" dirty="0">
                <a:solidFill>
                  <a:schemeClr val="bg1"/>
                </a:solidFill>
                <a:latin typeface="Arial Black" panose="020B0A04020102020204" pitchFamily="34" charset="0"/>
              </a:rPr>
              <a:t>Our central claim is that lifelong exposure to an environment where motoring is prioritised, and where the harms of motoring are systematically downplayed, leads people not only to see this as </a:t>
            </a:r>
            <a:r>
              <a:rPr lang="en-GB" sz="4000" u="sng" dirty="0">
                <a:solidFill>
                  <a:schemeClr val="accent2"/>
                </a:solidFill>
                <a:latin typeface="Arial Black" panose="020B0A04020102020204" pitchFamily="34" charset="0"/>
              </a:rPr>
              <a:t>normal</a:t>
            </a:r>
            <a:r>
              <a:rPr lang="en-GB" sz="4000" dirty="0">
                <a:solidFill>
                  <a:schemeClr val="bg1"/>
                </a:solidFill>
                <a:latin typeface="Arial Black" panose="020B0A04020102020204" pitchFamily="34" charset="0"/>
              </a:rPr>
              <a:t>, but also to see it as </a:t>
            </a:r>
            <a:r>
              <a:rPr lang="en-GB" sz="4000" u="sng" dirty="0">
                <a:solidFill>
                  <a:schemeClr val="accent2"/>
                </a:solidFill>
                <a:latin typeface="Arial Black" panose="020B0A04020102020204" pitchFamily="34" charset="0"/>
              </a:rPr>
              <a:t>proper</a:t>
            </a:r>
            <a:r>
              <a:rPr lang="en-GB" sz="4000" dirty="0">
                <a:solidFill>
                  <a:schemeClr val="bg1"/>
                </a:solidFill>
                <a:latin typeface="Arial Black" panose="020B0A04020102020204" pitchFamily="34" charset="0"/>
              </a:rPr>
              <a:t>.</a:t>
            </a:r>
          </a:p>
        </p:txBody>
      </p:sp>
    </p:spTree>
    <p:extLst>
      <p:ext uri="{BB962C8B-B14F-4D97-AF65-F5344CB8AC3E}">
        <p14:creationId xmlns:p14="http://schemas.microsoft.com/office/powerpoint/2010/main" val="111489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A6B0A-ABD8-43D5-AAE5-19B85D108E8F}"/>
              </a:ext>
            </a:extLst>
          </p:cNvPr>
          <p:cNvSpPr txBox="1"/>
          <p:nvPr/>
        </p:nvSpPr>
        <p:spPr>
          <a:xfrm>
            <a:off x="313082" y="500823"/>
            <a:ext cx="9377570" cy="707886"/>
          </a:xfrm>
          <a:prstGeom prst="rect">
            <a:avLst/>
          </a:prstGeom>
          <a:noFill/>
        </p:spPr>
        <p:txBody>
          <a:bodyPr wrap="square" rtlCol="0">
            <a:spAutoFit/>
          </a:bodyPr>
          <a:lstStyle/>
          <a:p>
            <a:r>
              <a:rPr lang="en-GB" sz="4000" b="1" dirty="0">
                <a:solidFill>
                  <a:schemeClr val="tx2"/>
                </a:solidFill>
                <a:latin typeface="Arial Black" panose="020B0A04020102020204" pitchFamily="34" charset="0"/>
              </a:rPr>
              <a:t>Implications</a:t>
            </a:r>
          </a:p>
        </p:txBody>
      </p:sp>
      <p:sp>
        <p:nvSpPr>
          <p:cNvPr id="3" name="TextBox 2">
            <a:extLst>
              <a:ext uri="{FF2B5EF4-FFF2-40B4-BE49-F238E27FC236}">
                <a16:creationId xmlns:a16="http://schemas.microsoft.com/office/drawing/2014/main" id="{BD40B9BF-66F9-4277-B47A-23BA43868843}"/>
              </a:ext>
            </a:extLst>
          </p:cNvPr>
          <p:cNvSpPr txBox="1"/>
          <p:nvPr/>
        </p:nvSpPr>
        <p:spPr>
          <a:xfrm>
            <a:off x="316395" y="1639957"/>
            <a:ext cx="9751944" cy="4524315"/>
          </a:xfrm>
          <a:prstGeom prst="rect">
            <a:avLst/>
          </a:prstGeom>
          <a:noFill/>
        </p:spPr>
        <p:txBody>
          <a:bodyPr wrap="square" rtlCol="0">
            <a:spAutoFit/>
          </a:bodyPr>
          <a:lstStyle/>
          <a:p>
            <a:r>
              <a:rPr lang="en-GB" sz="3200" b="1" dirty="0">
                <a:solidFill>
                  <a:schemeClr val="tx2"/>
                </a:solidFill>
                <a:latin typeface="Arial" panose="020B0604020202020204" pitchFamily="34" charset="0"/>
                <a:cs typeface="Arial" panose="020B0604020202020204" pitchFamily="34" charset="0"/>
              </a:rPr>
              <a:t>This is a form of unconscious bias, and should be recognised as such</a:t>
            </a:r>
          </a:p>
          <a:p>
            <a:endParaRPr lang="en-GB" sz="3200" b="1" dirty="0">
              <a:solidFill>
                <a:schemeClr val="tx2"/>
              </a:solidFill>
              <a:latin typeface="Arial" panose="020B0604020202020204" pitchFamily="34" charset="0"/>
              <a:cs typeface="Arial" panose="020B0604020202020204" pitchFamily="34" charset="0"/>
            </a:endParaRPr>
          </a:p>
          <a:p>
            <a:r>
              <a:rPr lang="en-GB" sz="3200" b="1" dirty="0">
                <a:solidFill>
                  <a:schemeClr val="tx2"/>
                </a:solidFill>
                <a:latin typeface="Arial" panose="020B0604020202020204" pitchFamily="34" charset="0"/>
                <a:cs typeface="Arial" panose="020B0604020202020204" pitchFamily="34" charset="0"/>
              </a:rPr>
              <a:t>Decision-makers and planners could audit their decisions and implement processes to counter their biases</a:t>
            </a:r>
          </a:p>
          <a:p>
            <a:endParaRPr lang="en-GB" sz="3200" b="1" dirty="0">
              <a:solidFill>
                <a:schemeClr val="tx2"/>
              </a:solidFill>
              <a:latin typeface="Arial" panose="020B0604020202020204" pitchFamily="34" charset="0"/>
              <a:cs typeface="Arial" panose="020B0604020202020204" pitchFamily="34" charset="0"/>
            </a:endParaRPr>
          </a:p>
          <a:p>
            <a:r>
              <a:rPr lang="en-GB" sz="3200" b="1" dirty="0">
                <a:solidFill>
                  <a:schemeClr val="tx2"/>
                </a:solidFill>
                <a:latin typeface="Arial" panose="020B0604020202020204" pitchFamily="34" charset="0"/>
                <a:cs typeface="Arial" panose="020B0604020202020204" pitchFamily="34" charset="0"/>
              </a:rPr>
              <a:t>Change is most effective if it starts large (laws, infrastructure) and influences individuals later</a:t>
            </a:r>
            <a:endParaRPr lang="en-GB"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34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873673-EB61-BB47-D739-0FBCFFFA5644}"/>
              </a:ext>
            </a:extLst>
          </p:cNvPr>
          <p:cNvSpPr>
            <a:spLocks noGrp="1"/>
          </p:cNvSpPr>
          <p:nvPr>
            <p:ph type="title" idx="4294967295"/>
          </p:nvPr>
        </p:nvSpPr>
        <p:spPr>
          <a:xfrm>
            <a:off x="838200" y="2773225"/>
            <a:ext cx="10515600" cy="2852737"/>
          </a:xfrm>
        </p:spPr>
        <p:txBody>
          <a:bodyPr/>
          <a:lstStyle/>
          <a:p>
            <a:r>
              <a:rPr lang="en-GB" sz="8800" dirty="0">
                <a:solidFill>
                  <a:schemeClr val="bg1"/>
                </a:solidFill>
                <a:latin typeface="Arial Black" panose="020B0A04020102020204" pitchFamily="34" charset="0"/>
              </a:rPr>
              <a:t>Thank you</a:t>
            </a:r>
          </a:p>
        </p:txBody>
      </p:sp>
      <p:sp>
        <p:nvSpPr>
          <p:cNvPr id="8" name="Subtitle 2">
            <a:extLst>
              <a:ext uri="{FF2B5EF4-FFF2-40B4-BE49-F238E27FC236}">
                <a16:creationId xmlns:a16="http://schemas.microsoft.com/office/drawing/2014/main" id="{EE7512D9-F4EC-9C3D-63F5-B676CBF2EB56}"/>
              </a:ext>
            </a:extLst>
          </p:cNvPr>
          <p:cNvSpPr txBox="1">
            <a:spLocks/>
          </p:cNvSpPr>
          <p:nvPr/>
        </p:nvSpPr>
        <p:spPr>
          <a:xfrm>
            <a:off x="7862310" y="5614811"/>
            <a:ext cx="4188372" cy="1290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3200" dirty="0" err="1">
                <a:solidFill>
                  <a:schemeClr val="bg1"/>
                </a:solidFill>
              </a:rPr>
              <a:t>drianwalker.com</a:t>
            </a:r>
            <a:endParaRPr lang="en-GB" sz="3200" dirty="0">
              <a:solidFill>
                <a:schemeClr val="bg1"/>
              </a:solidFill>
            </a:endParaRPr>
          </a:p>
          <a:p>
            <a:pPr algn="r"/>
            <a:r>
              <a:rPr lang="en-GB" sz="3200" dirty="0">
                <a:solidFill>
                  <a:schemeClr val="bg1"/>
                </a:solidFill>
              </a:rPr>
              <a:t>@</a:t>
            </a:r>
            <a:r>
              <a:rPr lang="en-GB" sz="3200" dirty="0" err="1">
                <a:solidFill>
                  <a:schemeClr val="bg1"/>
                </a:solidFill>
              </a:rPr>
              <a:t>ianwalker</a:t>
            </a:r>
            <a:endParaRPr lang="en-GB" sz="3200" dirty="0">
              <a:solidFill>
                <a:schemeClr val="bg1"/>
              </a:solidFill>
            </a:endParaRPr>
          </a:p>
        </p:txBody>
      </p:sp>
    </p:spTree>
    <p:extLst>
      <p:ext uri="{BB962C8B-B14F-4D97-AF65-F5344CB8AC3E}">
        <p14:creationId xmlns:p14="http://schemas.microsoft.com/office/powerpoint/2010/main" val="402970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88EF80-51DB-4C1F-99BF-A527A497C762}"/>
              </a:ext>
            </a:extLst>
          </p:cNvPr>
          <p:cNvSpPr txBox="1"/>
          <p:nvPr/>
        </p:nvSpPr>
        <p:spPr>
          <a:xfrm>
            <a:off x="213692" y="302043"/>
            <a:ext cx="11007588" cy="646331"/>
          </a:xfrm>
          <a:prstGeom prst="rect">
            <a:avLst/>
          </a:prstGeom>
          <a:noFill/>
        </p:spPr>
        <p:txBody>
          <a:bodyPr wrap="square" rtlCol="0">
            <a:spAutoFit/>
          </a:bodyPr>
          <a:lstStyle/>
          <a:p>
            <a:r>
              <a:rPr lang="en-GB" sz="3600" b="1" dirty="0">
                <a:solidFill>
                  <a:schemeClr val="bg1"/>
                </a:solidFill>
                <a:latin typeface="Arial Black" panose="020B0A04020102020204" pitchFamily="34" charset="0"/>
              </a:rPr>
              <a:t>Motonormativity in policy and practice</a:t>
            </a:r>
          </a:p>
        </p:txBody>
      </p:sp>
      <p:pic>
        <p:nvPicPr>
          <p:cNvPr id="4" name="Picture 3" descr="A sign on a pole&#10;&#10;Description automatically generated with medium confidence">
            <a:extLst>
              <a:ext uri="{FF2B5EF4-FFF2-40B4-BE49-F238E27FC236}">
                <a16:creationId xmlns:a16="http://schemas.microsoft.com/office/drawing/2014/main" id="{36737970-4709-4D1D-9638-ACED166B8A2F}"/>
              </a:ext>
            </a:extLst>
          </p:cNvPr>
          <p:cNvPicPr>
            <a:picLocks noChangeAspect="1"/>
          </p:cNvPicPr>
          <p:nvPr/>
        </p:nvPicPr>
        <p:blipFill>
          <a:blip r:embed="rId2"/>
          <a:stretch>
            <a:fillRect/>
          </a:stretch>
        </p:blipFill>
        <p:spPr>
          <a:xfrm>
            <a:off x="0" y="1150669"/>
            <a:ext cx="6708913" cy="2540219"/>
          </a:xfrm>
          <a:prstGeom prst="rect">
            <a:avLst/>
          </a:prstGeom>
        </p:spPr>
      </p:pic>
      <p:pic>
        <p:nvPicPr>
          <p:cNvPr id="6" name="Picture 5">
            <a:extLst>
              <a:ext uri="{FF2B5EF4-FFF2-40B4-BE49-F238E27FC236}">
                <a16:creationId xmlns:a16="http://schemas.microsoft.com/office/drawing/2014/main" id="{51289BB9-CF10-4EF0-837D-E5FC1D465993}"/>
              </a:ext>
            </a:extLst>
          </p:cNvPr>
          <p:cNvPicPr>
            <a:picLocks noChangeAspect="1"/>
          </p:cNvPicPr>
          <p:nvPr/>
        </p:nvPicPr>
        <p:blipFill>
          <a:blip r:embed="rId3"/>
          <a:stretch>
            <a:fillRect/>
          </a:stretch>
        </p:blipFill>
        <p:spPr>
          <a:xfrm>
            <a:off x="6281530" y="2652297"/>
            <a:ext cx="5706805" cy="423552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8C858C7-6118-4501-848C-4C9EBC55D2B8}"/>
              </a:ext>
            </a:extLst>
          </p:cNvPr>
          <p:cNvPicPr>
            <a:picLocks noChangeAspect="1"/>
          </p:cNvPicPr>
          <p:nvPr/>
        </p:nvPicPr>
        <p:blipFill>
          <a:blip r:embed="rId4"/>
          <a:stretch>
            <a:fillRect/>
          </a:stretch>
        </p:blipFill>
        <p:spPr>
          <a:xfrm>
            <a:off x="0" y="3508513"/>
            <a:ext cx="5255878" cy="3291729"/>
          </a:xfrm>
          <a:prstGeom prst="rect">
            <a:avLst/>
          </a:prstGeom>
          <a:effectLst>
            <a:outerShdw blurRad="50800" dist="38100" dir="2700000" algn="tl" rotWithShape="0">
              <a:prstClr val="black">
                <a:alpha val="40000"/>
              </a:prstClr>
            </a:outerShdw>
          </a:effectLst>
        </p:spPr>
      </p:pic>
      <p:pic>
        <p:nvPicPr>
          <p:cNvPr id="10" name="Picture 9" descr="Graphical user interface&#10;&#10;Description automatically generated">
            <a:extLst>
              <a:ext uri="{FF2B5EF4-FFF2-40B4-BE49-F238E27FC236}">
                <a16:creationId xmlns:a16="http://schemas.microsoft.com/office/drawing/2014/main" id="{E933B320-FB56-4E6C-A223-10F7E795B3DD}"/>
              </a:ext>
            </a:extLst>
          </p:cNvPr>
          <p:cNvPicPr>
            <a:picLocks noChangeAspect="1"/>
          </p:cNvPicPr>
          <p:nvPr/>
        </p:nvPicPr>
        <p:blipFill rotWithShape="1">
          <a:blip r:embed="rId5"/>
          <a:srcRect l="20035" r="19227"/>
          <a:stretch/>
        </p:blipFill>
        <p:spPr>
          <a:xfrm>
            <a:off x="4942758" y="2146679"/>
            <a:ext cx="3532310" cy="34930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59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279F6C0F-8B66-4DD1-BFD3-D1A3CCF844DF}"/>
              </a:ext>
            </a:extLst>
          </p:cNvPr>
          <p:cNvPicPr>
            <a:picLocks noChangeAspect="1"/>
          </p:cNvPicPr>
          <p:nvPr/>
        </p:nvPicPr>
        <p:blipFill>
          <a:blip r:embed="rId2"/>
          <a:stretch>
            <a:fillRect/>
          </a:stretch>
        </p:blipFill>
        <p:spPr>
          <a:xfrm>
            <a:off x="5814389" y="1208567"/>
            <a:ext cx="3662569" cy="4440865"/>
          </a:xfrm>
          <a:prstGeom prst="rect">
            <a:avLst/>
          </a:prstGeom>
        </p:spPr>
      </p:pic>
      <p:sp>
        <p:nvSpPr>
          <p:cNvPr id="4" name="TextBox 3">
            <a:extLst>
              <a:ext uri="{FF2B5EF4-FFF2-40B4-BE49-F238E27FC236}">
                <a16:creationId xmlns:a16="http://schemas.microsoft.com/office/drawing/2014/main" id="{DEB6005C-18C1-4402-BD4A-E96A3A3024FE}"/>
              </a:ext>
            </a:extLst>
          </p:cNvPr>
          <p:cNvSpPr txBox="1"/>
          <p:nvPr/>
        </p:nvSpPr>
        <p:spPr>
          <a:xfrm>
            <a:off x="218662" y="1749287"/>
            <a:ext cx="5078896" cy="3785652"/>
          </a:xfrm>
          <a:prstGeom prst="rect">
            <a:avLst/>
          </a:prstGeom>
          <a:noFill/>
        </p:spPr>
        <p:txBody>
          <a:bodyPr wrap="square" rtlCol="0">
            <a:spAutoFit/>
          </a:bodyPr>
          <a:lstStyle/>
          <a:p>
            <a:r>
              <a:rPr lang="en-GB" sz="4800" dirty="0">
                <a:solidFill>
                  <a:schemeClr val="bg1"/>
                </a:solidFill>
                <a:latin typeface="Arial Black" panose="020B0A04020102020204" pitchFamily="34" charset="0"/>
              </a:rPr>
              <a:t>The Is-Ought Problem</a:t>
            </a:r>
          </a:p>
          <a:p>
            <a:endParaRPr lang="en-GB" sz="4800" dirty="0">
              <a:solidFill>
                <a:schemeClr val="bg1"/>
              </a:solidFill>
              <a:latin typeface="Arial Black" panose="020B0A04020102020204" pitchFamily="34" charset="0"/>
            </a:endParaRPr>
          </a:p>
          <a:p>
            <a:r>
              <a:rPr lang="en-GB" sz="4800" dirty="0">
                <a:solidFill>
                  <a:schemeClr val="bg1"/>
                </a:solidFill>
                <a:latin typeface="Arial Black" panose="020B0A04020102020204" pitchFamily="34" charset="0"/>
              </a:rPr>
              <a:t>(David Hume, 1739)</a:t>
            </a:r>
          </a:p>
        </p:txBody>
      </p:sp>
    </p:spTree>
    <p:extLst>
      <p:ext uri="{BB962C8B-B14F-4D97-AF65-F5344CB8AC3E}">
        <p14:creationId xmlns:p14="http://schemas.microsoft.com/office/powerpoint/2010/main" val="406233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A6B0A-ABD8-43D5-AAE5-19B85D108E8F}"/>
              </a:ext>
            </a:extLst>
          </p:cNvPr>
          <p:cNvSpPr txBox="1"/>
          <p:nvPr/>
        </p:nvSpPr>
        <p:spPr>
          <a:xfrm>
            <a:off x="313082" y="500823"/>
            <a:ext cx="9377570" cy="707886"/>
          </a:xfrm>
          <a:prstGeom prst="rect">
            <a:avLst/>
          </a:prstGeom>
          <a:noFill/>
        </p:spPr>
        <p:txBody>
          <a:bodyPr wrap="square" rtlCol="0">
            <a:spAutoFit/>
          </a:bodyPr>
          <a:lstStyle/>
          <a:p>
            <a:r>
              <a:rPr lang="en-GB" sz="4000" b="1" dirty="0">
                <a:solidFill>
                  <a:schemeClr val="tx2"/>
                </a:solidFill>
                <a:latin typeface="Arial Black" panose="020B0A04020102020204" pitchFamily="34" charset="0"/>
              </a:rPr>
              <a:t>Double standards?</a:t>
            </a:r>
          </a:p>
        </p:txBody>
      </p:sp>
      <p:sp>
        <p:nvSpPr>
          <p:cNvPr id="3" name="TextBox 2">
            <a:extLst>
              <a:ext uri="{FF2B5EF4-FFF2-40B4-BE49-F238E27FC236}">
                <a16:creationId xmlns:a16="http://schemas.microsoft.com/office/drawing/2014/main" id="{BD40B9BF-66F9-4277-B47A-23BA43868843}"/>
              </a:ext>
            </a:extLst>
          </p:cNvPr>
          <p:cNvSpPr txBox="1"/>
          <p:nvPr/>
        </p:nvSpPr>
        <p:spPr>
          <a:xfrm>
            <a:off x="316395" y="1639957"/>
            <a:ext cx="9751944" cy="3539430"/>
          </a:xfrm>
          <a:prstGeom prst="rect">
            <a:avLst/>
          </a:prstGeom>
          <a:noFill/>
        </p:spPr>
        <p:txBody>
          <a:bodyPr wrap="square" rtlCol="0">
            <a:spAutoFit/>
          </a:bodyPr>
          <a:lstStyle/>
          <a:p>
            <a:r>
              <a:rPr lang="en-GB" sz="3200" dirty="0">
                <a:solidFill>
                  <a:schemeClr val="tx2"/>
                </a:solidFill>
                <a:latin typeface="Arial" panose="020B0604020202020204" pitchFamily="34" charset="0"/>
                <a:cs typeface="Arial" panose="020B0604020202020204" pitchFamily="34" charset="0"/>
              </a:rPr>
              <a:t>A cultural blind spot about the negatives of motoring</a:t>
            </a:r>
          </a:p>
          <a:p>
            <a:endParaRPr lang="en-GB" sz="3200" dirty="0">
              <a:solidFill>
                <a:schemeClr val="tx2"/>
              </a:solidFill>
              <a:latin typeface="Arial" panose="020B0604020202020204" pitchFamily="34" charset="0"/>
              <a:cs typeface="Arial" panose="020B0604020202020204" pitchFamily="34" charset="0"/>
            </a:endParaRPr>
          </a:p>
          <a:p>
            <a:r>
              <a:rPr lang="en-GB" sz="3200" dirty="0">
                <a:solidFill>
                  <a:schemeClr val="tx2"/>
                </a:solidFill>
                <a:latin typeface="Arial" panose="020B0604020202020204" pitchFamily="34" charset="0"/>
                <a:cs typeface="Arial" panose="020B0604020202020204" pitchFamily="34" charset="0"/>
              </a:rPr>
              <a:t>Lack of ambition to tackle law-breaking or pollution</a:t>
            </a:r>
          </a:p>
          <a:p>
            <a:endParaRPr lang="en-GB" sz="3200" dirty="0">
              <a:solidFill>
                <a:schemeClr val="tx2"/>
              </a:solidFill>
              <a:latin typeface="Arial" panose="020B0604020202020204" pitchFamily="34" charset="0"/>
              <a:cs typeface="Arial" panose="020B0604020202020204" pitchFamily="34" charset="0"/>
            </a:endParaRPr>
          </a:p>
          <a:p>
            <a:r>
              <a:rPr lang="en-GB" sz="3200" dirty="0">
                <a:solidFill>
                  <a:schemeClr val="tx2"/>
                </a:solidFill>
                <a:latin typeface="Arial" panose="020B0604020202020204" pitchFamily="34" charset="0"/>
                <a:cs typeface="Arial" panose="020B0604020202020204" pitchFamily="34" charset="0"/>
              </a:rPr>
              <a:t>Death and injury constructed as unavoidable</a:t>
            </a:r>
          </a:p>
          <a:p>
            <a:pPr lvl="1"/>
            <a:r>
              <a:rPr lang="en-GB" sz="3200" dirty="0">
                <a:solidFill>
                  <a:schemeClr val="tx2"/>
                </a:solidFill>
                <a:latin typeface="Arial" panose="020B0604020202020204" pitchFamily="34" charset="0"/>
                <a:cs typeface="Arial" panose="020B0604020202020204" pitchFamily="34" charset="0"/>
              </a:rPr>
              <a:t>Cars are never “grounded” until lessons from crash investigation can be implemented!</a:t>
            </a:r>
          </a:p>
        </p:txBody>
      </p:sp>
    </p:spTree>
    <p:extLst>
      <p:ext uri="{BB962C8B-B14F-4D97-AF65-F5344CB8AC3E}">
        <p14:creationId xmlns:p14="http://schemas.microsoft.com/office/powerpoint/2010/main" val="364407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A6B0A-ABD8-43D5-AAE5-19B85D108E8F}"/>
              </a:ext>
            </a:extLst>
          </p:cNvPr>
          <p:cNvSpPr txBox="1"/>
          <p:nvPr/>
        </p:nvSpPr>
        <p:spPr>
          <a:xfrm>
            <a:off x="313082" y="500823"/>
            <a:ext cx="9377570" cy="707886"/>
          </a:xfrm>
          <a:prstGeom prst="rect">
            <a:avLst/>
          </a:prstGeom>
          <a:noFill/>
        </p:spPr>
        <p:txBody>
          <a:bodyPr wrap="square" rtlCol="0">
            <a:spAutoFit/>
          </a:bodyPr>
          <a:lstStyle/>
          <a:p>
            <a:r>
              <a:rPr lang="en-GB" sz="4000" b="1" dirty="0">
                <a:solidFill>
                  <a:schemeClr val="tx2"/>
                </a:solidFill>
                <a:latin typeface="Arial Black" panose="020B0A04020102020204" pitchFamily="34" charset="0"/>
              </a:rPr>
              <a:t>Double standards?</a:t>
            </a:r>
          </a:p>
        </p:txBody>
      </p:sp>
      <p:sp>
        <p:nvSpPr>
          <p:cNvPr id="3" name="TextBox 2">
            <a:extLst>
              <a:ext uri="{FF2B5EF4-FFF2-40B4-BE49-F238E27FC236}">
                <a16:creationId xmlns:a16="http://schemas.microsoft.com/office/drawing/2014/main" id="{BD40B9BF-66F9-4277-B47A-23BA43868843}"/>
              </a:ext>
            </a:extLst>
          </p:cNvPr>
          <p:cNvSpPr txBox="1"/>
          <p:nvPr/>
        </p:nvSpPr>
        <p:spPr>
          <a:xfrm>
            <a:off x="316395" y="1639957"/>
            <a:ext cx="9751944" cy="5016758"/>
          </a:xfrm>
          <a:prstGeom prst="rect">
            <a:avLst/>
          </a:prstGeom>
          <a:noFill/>
        </p:spPr>
        <p:txBody>
          <a:bodyPr wrap="square" rtlCol="0">
            <a:spAutoFit/>
          </a:bodyPr>
          <a:lstStyle/>
          <a:p>
            <a:r>
              <a:rPr lang="en-GB" sz="3200" b="1" dirty="0">
                <a:solidFill>
                  <a:schemeClr val="tx2"/>
                </a:solidFill>
                <a:latin typeface="Arial" panose="020B0604020202020204" pitchFamily="34" charset="0"/>
                <a:cs typeface="Arial" panose="020B0604020202020204" pitchFamily="34" charset="0"/>
              </a:rPr>
              <a:t>Original plan:</a:t>
            </a:r>
          </a:p>
          <a:p>
            <a:r>
              <a:rPr lang="en-GB" sz="3200" dirty="0">
                <a:solidFill>
                  <a:schemeClr val="tx2"/>
                </a:solidFill>
                <a:latin typeface="Arial" panose="020B0604020202020204" pitchFamily="34" charset="0"/>
                <a:cs typeface="Arial" panose="020B0604020202020204" pitchFamily="34" charset="0"/>
              </a:rPr>
              <a:t>“Is it acceptable to put another person’s life in danger if that makes things more convenient for you?”</a:t>
            </a:r>
          </a:p>
          <a:p>
            <a:r>
              <a:rPr lang="en-GB" sz="3200" dirty="0">
                <a:solidFill>
                  <a:schemeClr val="tx2"/>
                </a:solidFill>
                <a:latin typeface="Arial" panose="020B0604020202020204" pitchFamily="34" charset="0"/>
                <a:cs typeface="Arial" panose="020B0604020202020204" pitchFamily="34" charset="0"/>
              </a:rPr>
              <a:t>“Is it the country’s job to support people’s lifestyle choices?”</a:t>
            </a:r>
          </a:p>
          <a:p>
            <a:r>
              <a:rPr lang="en-GB" sz="3200" dirty="0">
                <a:solidFill>
                  <a:schemeClr val="tx2"/>
                </a:solidFill>
                <a:latin typeface="Arial" panose="020B0604020202020204" pitchFamily="34" charset="0"/>
                <a:cs typeface="Arial" panose="020B0604020202020204" pitchFamily="34" charset="0"/>
              </a:rPr>
              <a:t>“Is it acceptable to barge in front of another person?”</a:t>
            </a:r>
          </a:p>
          <a:p>
            <a:r>
              <a:rPr lang="en-GB" sz="3200" dirty="0">
                <a:solidFill>
                  <a:schemeClr val="tx2"/>
                </a:solidFill>
                <a:latin typeface="Arial" panose="020B0604020202020204" pitchFamily="34" charset="0"/>
                <a:cs typeface="Arial" panose="020B0604020202020204" pitchFamily="34" charset="0"/>
              </a:rPr>
              <a:t>“Should the state help people live beyond their means?”</a:t>
            </a:r>
          </a:p>
          <a:p>
            <a:r>
              <a:rPr lang="en-GB" sz="3200" dirty="0">
                <a:solidFill>
                  <a:schemeClr val="tx2"/>
                </a:solidFill>
                <a:latin typeface="Arial" panose="020B0604020202020204" pitchFamily="34" charset="0"/>
                <a:cs typeface="Arial" panose="020B0604020202020204" pitchFamily="34" charset="0"/>
              </a:rPr>
              <a:t>“Should people who operate dangerous machinery in public be liable for any consequences?”</a:t>
            </a:r>
          </a:p>
        </p:txBody>
      </p:sp>
    </p:spTree>
    <p:extLst>
      <p:ext uri="{BB962C8B-B14F-4D97-AF65-F5344CB8AC3E}">
        <p14:creationId xmlns:p14="http://schemas.microsoft.com/office/powerpoint/2010/main" val="41971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A6B0A-ABD8-43D5-AAE5-19B85D108E8F}"/>
              </a:ext>
            </a:extLst>
          </p:cNvPr>
          <p:cNvSpPr txBox="1"/>
          <p:nvPr/>
        </p:nvSpPr>
        <p:spPr>
          <a:xfrm>
            <a:off x="313082" y="500823"/>
            <a:ext cx="9377570" cy="707886"/>
          </a:xfrm>
          <a:prstGeom prst="rect">
            <a:avLst/>
          </a:prstGeom>
          <a:noFill/>
        </p:spPr>
        <p:txBody>
          <a:bodyPr wrap="square" rtlCol="0">
            <a:spAutoFit/>
          </a:bodyPr>
          <a:lstStyle/>
          <a:p>
            <a:r>
              <a:rPr lang="en-GB" sz="4000" b="1" dirty="0">
                <a:solidFill>
                  <a:schemeClr val="tx2"/>
                </a:solidFill>
                <a:latin typeface="Arial Black" panose="020B0A04020102020204" pitchFamily="34" charset="0"/>
              </a:rPr>
              <a:t>Double standards?</a:t>
            </a:r>
          </a:p>
        </p:txBody>
      </p:sp>
      <p:sp>
        <p:nvSpPr>
          <p:cNvPr id="3" name="TextBox 2">
            <a:extLst>
              <a:ext uri="{FF2B5EF4-FFF2-40B4-BE49-F238E27FC236}">
                <a16:creationId xmlns:a16="http://schemas.microsoft.com/office/drawing/2014/main" id="{BD40B9BF-66F9-4277-B47A-23BA43868843}"/>
              </a:ext>
            </a:extLst>
          </p:cNvPr>
          <p:cNvSpPr txBox="1"/>
          <p:nvPr/>
        </p:nvSpPr>
        <p:spPr>
          <a:xfrm>
            <a:off x="316395" y="1639957"/>
            <a:ext cx="9751944" cy="3539430"/>
          </a:xfrm>
          <a:prstGeom prst="rect">
            <a:avLst/>
          </a:prstGeom>
          <a:noFill/>
        </p:spPr>
        <p:txBody>
          <a:bodyPr wrap="square" rtlCol="0">
            <a:spAutoFit/>
          </a:bodyPr>
          <a:lstStyle/>
          <a:p>
            <a:r>
              <a:rPr lang="en-GB" sz="3200" b="1" dirty="0">
                <a:solidFill>
                  <a:schemeClr val="tx2"/>
                </a:solidFill>
                <a:latin typeface="Arial" panose="020B0604020202020204" pitchFamily="34" charset="0"/>
                <a:cs typeface="Arial" panose="020B0604020202020204" pitchFamily="34" charset="0"/>
              </a:rPr>
              <a:t>Final approach: change single words</a:t>
            </a:r>
            <a:endParaRPr lang="en-GB" sz="3200" dirty="0">
              <a:solidFill>
                <a:schemeClr val="tx2"/>
              </a:solidFill>
              <a:latin typeface="Arial" panose="020B0604020202020204" pitchFamily="34" charset="0"/>
              <a:cs typeface="Arial" panose="020B0604020202020204" pitchFamily="34" charset="0"/>
            </a:endParaRPr>
          </a:p>
          <a:p>
            <a:r>
              <a:rPr lang="en-GB" sz="3200" dirty="0">
                <a:solidFill>
                  <a:schemeClr val="tx2"/>
                </a:solidFill>
                <a:latin typeface="Arial" panose="020B0604020202020204" pitchFamily="34" charset="0"/>
                <a:cs typeface="Arial" panose="020B0604020202020204" pitchFamily="34" charset="0"/>
              </a:rPr>
              <a:t>“People shouldn’t </a:t>
            </a:r>
            <a:r>
              <a:rPr lang="en-GB" sz="3200" b="1" dirty="0">
                <a:solidFill>
                  <a:schemeClr val="tx2"/>
                </a:solidFill>
                <a:latin typeface="Arial" panose="020B0604020202020204" pitchFamily="34" charset="0"/>
                <a:cs typeface="Arial" panose="020B0604020202020204" pitchFamily="34" charset="0"/>
              </a:rPr>
              <a:t>drive</a:t>
            </a:r>
            <a:r>
              <a:rPr lang="en-GB" sz="3200" dirty="0">
                <a:solidFill>
                  <a:schemeClr val="tx2"/>
                </a:solidFill>
                <a:latin typeface="Arial" panose="020B0604020202020204" pitchFamily="34" charset="0"/>
                <a:cs typeface="Arial" panose="020B0604020202020204" pitchFamily="34" charset="0"/>
              </a:rPr>
              <a:t> in highly populated areas where other people have to breathe in the </a:t>
            </a:r>
            <a:r>
              <a:rPr lang="en-GB" sz="3200" b="1" dirty="0">
                <a:solidFill>
                  <a:schemeClr val="tx2"/>
                </a:solidFill>
                <a:latin typeface="Arial" panose="020B0604020202020204" pitchFamily="34" charset="0"/>
                <a:cs typeface="Arial" panose="020B0604020202020204" pitchFamily="34" charset="0"/>
              </a:rPr>
              <a:t>car</a:t>
            </a:r>
            <a:r>
              <a:rPr lang="en-GB" sz="3200" dirty="0">
                <a:solidFill>
                  <a:schemeClr val="tx2"/>
                </a:solidFill>
                <a:latin typeface="Arial" panose="020B0604020202020204" pitchFamily="34" charset="0"/>
                <a:cs typeface="Arial" panose="020B0604020202020204" pitchFamily="34" charset="0"/>
              </a:rPr>
              <a:t> fumes”</a:t>
            </a:r>
          </a:p>
          <a:p>
            <a:r>
              <a:rPr lang="en-GB" sz="3200" dirty="0">
                <a:solidFill>
                  <a:schemeClr val="tx2"/>
                </a:solidFill>
                <a:latin typeface="Arial" panose="020B0604020202020204" pitchFamily="34" charset="0"/>
                <a:cs typeface="Arial" panose="020B0604020202020204" pitchFamily="34" charset="0"/>
              </a:rPr>
              <a:t>“People shouldn’t </a:t>
            </a:r>
            <a:r>
              <a:rPr lang="en-GB" sz="3200" b="1" dirty="0">
                <a:solidFill>
                  <a:schemeClr val="tx2"/>
                </a:solidFill>
                <a:latin typeface="Arial" panose="020B0604020202020204" pitchFamily="34" charset="0"/>
                <a:cs typeface="Arial" panose="020B0604020202020204" pitchFamily="34" charset="0"/>
              </a:rPr>
              <a:t>smoke</a:t>
            </a:r>
            <a:r>
              <a:rPr lang="en-GB" sz="3200" dirty="0">
                <a:solidFill>
                  <a:schemeClr val="tx2"/>
                </a:solidFill>
                <a:latin typeface="Arial" panose="020B0604020202020204" pitchFamily="34" charset="0"/>
                <a:cs typeface="Arial" panose="020B0604020202020204" pitchFamily="34" charset="0"/>
              </a:rPr>
              <a:t> in highly populated areas where other people have to breathe in the </a:t>
            </a:r>
            <a:r>
              <a:rPr lang="en-GB" sz="3200" b="1" dirty="0">
                <a:solidFill>
                  <a:schemeClr val="tx2"/>
                </a:solidFill>
                <a:latin typeface="Arial" panose="020B0604020202020204" pitchFamily="34" charset="0"/>
                <a:cs typeface="Arial" panose="020B0604020202020204" pitchFamily="34" charset="0"/>
              </a:rPr>
              <a:t>cigarette</a:t>
            </a:r>
            <a:r>
              <a:rPr lang="en-GB" sz="3200" dirty="0">
                <a:solidFill>
                  <a:schemeClr val="tx2"/>
                </a:solidFill>
                <a:latin typeface="Arial" panose="020B0604020202020204" pitchFamily="34" charset="0"/>
                <a:cs typeface="Arial" panose="020B0604020202020204" pitchFamily="34" charset="0"/>
              </a:rPr>
              <a:t> fumes”</a:t>
            </a:r>
          </a:p>
        </p:txBody>
      </p:sp>
    </p:spTree>
    <p:extLst>
      <p:ext uri="{BB962C8B-B14F-4D97-AF65-F5344CB8AC3E}">
        <p14:creationId xmlns:p14="http://schemas.microsoft.com/office/powerpoint/2010/main" val="342197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3D0A244-BFF5-4A00-8C23-F6B7C08F8FA3}"/>
              </a:ext>
            </a:extLst>
          </p:cNvPr>
          <p:cNvSpPr txBox="1">
            <a:spLocks noChangeArrowheads="1"/>
          </p:cNvSpPr>
          <p:nvPr/>
        </p:nvSpPr>
        <p:spPr>
          <a:xfrm>
            <a:off x="503238" y="301625"/>
            <a:ext cx="9070975" cy="1262063"/>
          </a:xfrm>
          <a:prstGeom prst="rect">
            <a:avLst/>
          </a:prstGeom>
          <a:ln/>
        </p:spPr>
        <p:txBody>
          <a:bodyPr tIns="39116"/>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altLang="en-US"/>
              <a:t>If somebody leaves their </a:t>
            </a:r>
            <a:r>
              <a:rPr lang="en-GB" altLang="en-US" b="1"/>
              <a:t>car/belongings</a:t>
            </a:r>
            <a:r>
              <a:rPr lang="en-GB" altLang="en-US"/>
              <a:t> in the street...</a:t>
            </a:r>
          </a:p>
        </p:txBody>
      </p:sp>
      <p:graphicFrame>
        <p:nvGraphicFramePr>
          <p:cNvPr id="5" name="Object 2">
            <a:extLst>
              <a:ext uri="{FF2B5EF4-FFF2-40B4-BE49-F238E27FC236}">
                <a16:creationId xmlns:a16="http://schemas.microsoft.com/office/drawing/2014/main" id="{CCF7BA29-5944-4E39-8AB5-F80E81E6A09E}"/>
              </a:ext>
            </a:extLst>
          </p:cNvPr>
          <p:cNvGraphicFramePr>
            <a:graphicFrameLocks noChangeAspect="1"/>
          </p:cNvGraphicFramePr>
          <p:nvPr>
            <p:extLst>
              <p:ext uri="{D42A27DB-BD31-4B8C-83A1-F6EECF244321}">
                <p14:modId xmlns:p14="http://schemas.microsoft.com/office/powerpoint/2010/main" val="4204781818"/>
              </p:ext>
            </p:extLst>
          </p:nvPr>
        </p:nvGraphicFramePr>
        <p:xfrm>
          <a:off x="166687" y="1768475"/>
          <a:ext cx="4873625" cy="4711700"/>
        </p:xfrm>
        <a:graphic>
          <a:graphicData uri="http://schemas.openxmlformats.org/presentationml/2006/ole">
            <mc:AlternateContent xmlns:mc="http://schemas.openxmlformats.org/markup-compatibility/2006">
              <mc:Choice xmlns:v="urn:schemas-microsoft-com:vml" Requires="v">
                <p:oleObj r:id="rId2" imgW="4874040" imgH="4711320" progId="">
                  <p:embed/>
                </p:oleObj>
              </mc:Choice>
              <mc:Fallback>
                <p:oleObj r:id="rId2" imgW="4874040" imgH="4711320" progId="">
                  <p:embed/>
                  <p:pic>
                    <p:nvPicPr>
                      <p:cNvPr id="3074" name="Object 2">
                        <a:extLst>
                          <a:ext uri="{FF2B5EF4-FFF2-40B4-BE49-F238E27FC236}">
                            <a16:creationId xmlns:a16="http://schemas.microsoft.com/office/drawing/2014/main" id="{C50D7638-10C6-417A-A148-ED48E14E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B16D8771-EC09-4072-91D8-FE532E0795F5}"/>
              </a:ext>
            </a:extLst>
          </p:cNvPr>
          <p:cNvGraphicFramePr>
            <a:graphicFrameLocks noChangeAspect="1"/>
          </p:cNvGraphicFramePr>
          <p:nvPr/>
        </p:nvGraphicFramePr>
        <p:xfrm>
          <a:off x="5003800" y="1768475"/>
          <a:ext cx="4873625" cy="4711700"/>
        </p:xfrm>
        <a:graphic>
          <a:graphicData uri="http://schemas.openxmlformats.org/presentationml/2006/ole">
            <mc:AlternateContent xmlns:mc="http://schemas.openxmlformats.org/markup-compatibility/2006">
              <mc:Choice xmlns:v="urn:schemas-microsoft-com:vml" Requires="v">
                <p:oleObj r:id="rId4" imgW="4874040" imgH="4711320" progId="">
                  <p:embed/>
                </p:oleObj>
              </mc:Choice>
              <mc:Fallback>
                <p:oleObj r:id="rId4" imgW="4874040" imgH="4711320" progId="">
                  <p:embed/>
                  <p:pic>
                    <p:nvPicPr>
                      <p:cNvPr id="3075" name="Object 3">
                        <a:extLst>
                          <a:ext uri="{FF2B5EF4-FFF2-40B4-BE49-F238E27FC236}">
                            <a16:creationId xmlns:a16="http://schemas.microsoft.com/office/drawing/2014/main" id="{FA8EE9F5-C17E-4BCB-B6A5-7B1F759D4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283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4BCEA-C568-4663-B899-F802DB54266C}"/>
              </a:ext>
            </a:extLst>
          </p:cNvPr>
          <p:cNvSpPr txBox="1">
            <a:spLocks noChangeArrowheads="1"/>
          </p:cNvSpPr>
          <p:nvPr/>
        </p:nvSpPr>
        <p:spPr>
          <a:xfrm>
            <a:off x="503238" y="301625"/>
            <a:ext cx="9070975" cy="1262063"/>
          </a:xfrm>
          <a:prstGeom prst="rect">
            <a:avLst/>
          </a:prstGeom>
          <a:ln/>
        </p:spPr>
        <p:txBody>
          <a:bodyPr tIns="39116"/>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altLang="en-US"/>
              <a:t>Risk is a natural part of </a:t>
            </a:r>
            <a:r>
              <a:rPr lang="en-GB" altLang="en-US" b="1"/>
              <a:t>driving/working</a:t>
            </a:r>
            <a:r>
              <a:rPr lang="en-GB" altLang="en-US"/>
              <a:t>...</a:t>
            </a:r>
          </a:p>
        </p:txBody>
      </p:sp>
      <p:graphicFrame>
        <p:nvGraphicFramePr>
          <p:cNvPr id="3" name="Object 2">
            <a:extLst>
              <a:ext uri="{FF2B5EF4-FFF2-40B4-BE49-F238E27FC236}">
                <a16:creationId xmlns:a16="http://schemas.microsoft.com/office/drawing/2014/main" id="{A4CBB25E-F9FD-4DAD-A9A6-44FFB10403EA}"/>
              </a:ext>
            </a:extLst>
          </p:cNvPr>
          <p:cNvGraphicFramePr>
            <a:graphicFrameLocks noChangeAspect="1"/>
          </p:cNvGraphicFramePr>
          <p:nvPr/>
        </p:nvGraphicFramePr>
        <p:xfrm>
          <a:off x="179388" y="1768475"/>
          <a:ext cx="4873625" cy="4711700"/>
        </p:xfrm>
        <a:graphic>
          <a:graphicData uri="http://schemas.openxmlformats.org/presentationml/2006/ole">
            <mc:AlternateContent xmlns:mc="http://schemas.openxmlformats.org/markup-compatibility/2006">
              <mc:Choice xmlns:v="urn:schemas-microsoft-com:vml" Requires="v">
                <p:oleObj r:id="rId2" imgW="4874040" imgH="4711320" progId="">
                  <p:embed/>
                </p:oleObj>
              </mc:Choice>
              <mc:Fallback>
                <p:oleObj r:id="rId2" imgW="4874040" imgH="4711320" progId="">
                  <p:embed/>
                  <p:pic>
                    <p:nvPicPr>
                      <p:cNvPr id="5122" name="Object 2">
                        <a:extLst>
                          <a:ext uri="{FF2B5EF4-FFF2-40B4-BE49-F238E27FC236}">
                            <a16:creationId xmlns:a16="http://schemas.microsoft.com/office/drawing/2014/main" id="{D90C929C-F2D5-4DF0-BE5D-3558B4EB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08BE3C50-7D86-45B1-9C81-7AAE2D066993}"/>
              </a:ext>
            </a:extLst>
          </p:cNvPr>
          <p:cNvGraphicFramePr>
            <a:graphicFrameLocks noChangeAspect="1"/>
          </p:cNvGraphicFramePr>
          <p:nvPr/>
        </p:nvGraphicFramePr>
        <p:xfrm>
          <a:off x="5003800" y="1768475"/>
          <a:ext cx="4873625" cy="4711700"/>
        </p:xfrm>
        <a:graphic>
          <a:graphicData uri="http://schemas.openxmlformats.org/presentationml/2006/ole">
            <mc:AlternateContent xmlns:mc="http://schemas.openxmlformats.org/markup-compatibility/2006">
              <mc:Choice xmlns:v="urn:schemas-microsoft-com:vml" Requires="v">
                <p:oleObj r:id="rId4" imgW="4874040" imgH="4711320" progId="">
                  <p:embed/>
                </p:oleObj>
              </mc:Choice>
              <mc:Fallback>
                <p:oleObj r:id="rId4" imgW="4874040" imgH="4711320" progId="">
                  <p:embed/>
                  <p:pic>
                    <p:nvPicPr>
                      <p:cNvPr id="5123" name="Object 3">
                        <a:extLst>
                          <a:ext uri="{FF2B5EF4-FFF2-40B4-BE49-F238E27FC236}">
                            <a16:creationId xmlns:a16="http://schemas.microsoft.com/office/drawing/2014/main" id="{72E2E624-1EAC-4505-AE46-BD260ADB8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5253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B0236C-D399-4BE5-9889-270607613CE2}"/>
              </a:ext>
            </a:extLst>
          </p:cNvPr>
          <p:cNvSpPr txBox="1">
            <a:spLocks noChangeArrowheads="1"/>
          </p:cNvSpPr>
          <p:nvPr/>
        </p:nvSpPr>
        <p:spPr>
          <a:xfrm>
            <a:off x="503238" y="301625"/>
            <a:ext cx="9070975" cy="1262063"/>
          </a:xfrm>
          <a:prstGeom prst="rect">
            <a:avLst/>
          </a:prstGeom>
          <a:ln/>
        </p:spPr>
        <p:txBody>
          <a:bodyPr tIns="39116"/>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GB" altLang="en-US"/>
              <a:t>It’s okay for a </a:t>
            </a:r>
            <a:r>
              <a:rPr lang="en-GB" altLang="en-US" b="1"/>
              <a:t>delivery driver/chef</a:t>
            </a:r>
            <a:r>
              <a:rPr lang="en-GB" altLang="en-US"/>
              <a:t> to cut corners with safety...</a:t>
            </a:r>
          </a:p>
        </p:txBody>
      </p:sp>
      <p:graphicFrame>
        <p:nvGraphicFramePr>
          <p:cNvPr id="3" name="Object 2">
            <a:extLst>
              <a:ext uri="{FF2B5EF4-FFF2-40B4-BE49-F238E27FC236}">
                <a16:creationId xmlns:a16="http://schemas.microsoft.com/office/drawing/2014/main" id="{F6733B87-BBA6-45EB-A7B1-0ED7F8075AA7}"/>
              </a:ext>
            </a:extLst>
          </p:cNvPr>
          <p:cNvGraphicFramePr>
            <a:graphicFrameLocks noChangeAspect="1"/>
          </p:cNvGraphicFramePr>
          <p:nvPr/>
        </p:nvGraphicFramePr>
        <p:xfrm>
          <a:off x="179388" y="1768475"/>
          <a:ext cx="4873625" cy="4711700"/>
        </p:xfrm>
        <a:graphic>
          <a:graphicData uri="http://schemas.openxmlformats.org/presentationml/2006/ole">
            <mc:AlternateContent xmlns:mc="http://schemas.openxmlformats.org/markup-compatibility/2006">
              <mc:Choice xmlns:v="urn:schemas-microsoft-com:vml" Requires="v">
                <p:oleObj r:id="rId2" imgW="4874040" imgH="4711320" progId="">
                  <p:embed/>
                </p:oleObj>
              </mc:Choice>
              <mc:Fallback>
                <p:oleObj r:id="rId2" imgW="4874040" imgH="4711320" progId="">
                  <p:embed/>
                  <p:pic>
                    <p:nvPicPr>
                      <p:cNvPr id="4098" name="Object 2">
                        <a:extLst>
                          <a:ext uri="{FF2B5EF4-FFF2-40B4-BE49-F238E27FC236}">
                            <a16:creationId xmlns:a16="http://schemas.microsoft.com/office/drawing/2014/main" id="{427471B3-E879-405B-AD3F-5E1907CDD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6CFDBA5E-49FF-4891-AA5E-24ABBFE2E879}"/>
              </a:ext>
            </a:extLst>
          </p:cNvPr>
          <p:cNvGraphicFramePr>
            <a:graphicFrameLocks noChangeAspect="1"/>
          </p:cNvGraphicFramePr>
          <p:nvPr/>
        </p:nvGraphicFramePr>
        <p:xfrm>
          <a:off x="5003800" y="1768475"/>
          <a:ext cx="4873625" cy="4711700"/>
        </p:xfrm>
        <a:graphic>
          <a:graphicData uri="http://schemas.openxmlformats.org/presentationml/2006/ole">
            <mc:AlternateContent xmlns:mc="http://schemas.openxmlformats.org/markup-compatibility/2006">
              <mc:Choice xmlns:v="urn:schemas-microsoft-com:vml" Requires="v">
                <p:oleObj r:id="rId4" imgW="4874040" imgH="4711320" progId="">
                  <p:embed/>
                </p:oleObj>
              </mc:Choice>
              <mc:Fallback>
                <p:oleObj r:id="rId4" imgW="4874040" imgH="4711320" progId="">
                  <p:embed/>
                  <p:pic>
                    <p:nvPicPr>
                      <p:cNvPr id="4099" name="Object 3">
                        <a:extLst>
                          <a:ext uri="{FF2B5EF4-FFF2-40B4-BE49-F238E27FC236}">
                            <a16:creationId xmlns:a16="http://schemas.microsoft.com/office/drawing/2014/main" id="{257633EC-D4A5-428B-B796-6E65B7E31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768475"/>
                        <a:ext cx="4873625" cy="47117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20190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fb18ba9-befc-467f-86a1-f5058bad9787"/>
</p:tagLst>
</file>

<file path=ppt/theme/theme1.xml><?xml version="1.0" encoding="utf-8"?>
<a:theme xmlns:a="http://schemas.openxmlformats.org/drawingml/2006/main" name="Navy Cent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Cent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avy Horizo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Horzo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TotalTime>
  <Words>368</Words>
  <Application>Microsoft Office PowerPoint</Application>
  <PresentationFormat>Widescreen</PresentationFormat>
  <Paragraphs>45</Paragraphs>
  <Slides>16</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0</vt:i4>
      </vt:variant>
      <vt:variant>
        <vt:lpstr>Slide Titles</vt:lpstr>
      </vt:variant>
      <vt:variant>
        <vt:i4>16</vt:i4>
      </vt:variant>
    </vt:vector>
  </HeadingPairs>
  <TitlesOfParts>
    <vt:vector size="25" baseType="lpstr">
      <vt:lpstr>Arial</vt:lpstr>
      <vt:lpstr>Arial Black</vt:lpstr>
      <vt:lpstr>Calibri</vt:lpstr>
      <vt:lpstr>Calibri Light</vt:lpstr>
      <vt:lpstr>Franklin Gothic Medium</vt:lpstr>
      <vt:lpstr>Navy Centred</vt:lpstr>
      <vt:lpstr>White Centred</vt:lpstr>
      <vt:lpstr>Navy Horizontal</vt:lpstr>
      <vt:lpstr>White Horzontal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Isaac Penn</dc:creator>
  <cp:lastModifiedBy>Amy Nicholass [amn18] (Staff)</cp:lastModifiedBy>
  <cp:revision>21</cp:revision>
  <dcterms:created xsi:type="dcterms:W3CDTF">2021-09-29T12:25:48Z</dcterms:created>
  <dcterms:modified xsi:type="dcterms:W3CDTF">2023-12-11T12:30:57Z</dcterms:modified>
</cp:coreProperties>
</file>