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50" r:id="rId3"/>
    <p:sldId id="263" r:id="rId4"/>
    <p:sldId id="257" r:id="rId5"/>
    <p:sldId id="258" r:id="rId6"/>
    <p:sldId id="260" r:id="rId7"/>
    <p:sldId id="358" r:id="rId8"/>
    <p:sldId id="281" r:id="rId9"/>
    <p:sldId id="362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7839-B98C-1147-F035-F878088F7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06804-DA1C-A439-BE84-437C1F164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A739D-CFF7-D1EA-3B6F-323DF2708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FBCBA-9DF9-D192-E3B6-8EBD222E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20560-C1B3-C744-9F8C-1BE8A99D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40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23D8-ABA8-0A4D-A2E4-C6BEA196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6335E-B1CF-1B50-2E62-7C1AADDAB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0E16-0BA2-1F3A-B9C1-640148394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9D68F-9E80-346D-046D-71885523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47E41-5C4C-67F1-2EA4-4E5CF0DF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9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C7C13-EED7-5E3D-CD92-550C9DEC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48C73-3DA1-5355-FD6B-8CB8E53A0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7CF0F-81DF-48E1-A74E-B492B582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84DBA-5BDE-B1CB-C405-3C6751FA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26951-77FA-EA60-1D83-F886E19D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13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7E13-A622-190D-D7A1-F2E8747B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9140F-AD5F-65F3-0CFB-596DC9BEB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0FDD0-BE78-6B7B-B6F3-CF181F07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31323-BA17-8FA3-EA5F-FE5A8D8D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4698-D00B-3A84-233D-CF68B376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62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3CFF-DD09-ECA2-ADD2-22D630A4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64FDA-B6A8-B3C3-8EF3-464FDDA25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49FA-4E90-E738-FC35-950BFB3B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7491F-93C3-5C87-8092-7A534484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2D2E8-0EE8-8157-5E87-F42DBBE4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6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4ADA-8316-986B-D6F7-CC095B6D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8C8A9-74B4-C656-615E-0CD8D09E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12641-2C42-525A-B609-63532F6A9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298DB-4645-0596-8405-A4A51B0E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E9448-1E29-3840-38F3-1308BF8B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D2E5B-E97D-5262-B2E0-2986BFF2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36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DB1E-CA81-D0E4-D55E-7068285D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05111-6DCE-D994-8455-045733525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3C63E-88FB-0EC1-13FC-37B30797D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C2C20-3520-719F-00AE-E50101BDB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66D39E-10A4-3B6C-33B1-7BE0DA75E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FF8C9C-DE6F-50E3-96E3-B5171365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9E90-8573-2CD5-BC13-9F16059D1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49E1C-BAFD-AB38-C1CE-931CBBB4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90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B9F0-9C92-9B7B-E96B-CE10D682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171AD-4B32-7706-03FE-5F299B8F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68D61-F5CF-C900-DA3D-6C414DF4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527C0-5FA7-B8E2-DA56-ED06EF86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12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AC85B-E1A2-65B8-3F29-5E1AF92C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0EA5A-A42F-C438-822C-EC1EBB76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8861F-A763-8A5A-5328-CCD7C575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23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5D4-2157-FD06-D356-1F5EDE67F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7CC7F-DD76-04BD-D120-C8FF7D783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CC981-5AFE-F57E-C1C9-A04C82B75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CE623-CB9E-D65E-2055-957E9388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38743-C467-3993-719E-99945E4F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B5E73-5B01-1B33-C7AE-9286889E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42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0B6B-35DB-4356-BB62-1207DDE0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748F54-82AC-C7AF-6AB6-EBADF91EE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1DDFC-2E5D-7CDF-D40E-C652D34EF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82B37-D282-E3EB-E762-42872B933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66AA4-FF3A-9DD4-022F-5EE1190C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68CB3-D66D-3664-474E-39216240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7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10461-96E3-6E20-95D5-7F294F11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22E6B-D394-0062-5930-FACA4C851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7B2BC-AAED-27FC-C947-C0C02D1E3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D78C-C2D5-46F9-B8B0-322267DB2397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9A056-B3C6-9395-23B6-F075120DA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97F6A-0A66-DD73-3AC5-65937D97D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BAECC-DE7C-4311-950B-E4D1F2432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94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HINK@Aber.ac.uk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think.aber.ac.uk/get-involved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jpg"/><Relationship Id="rId4" Type="http://schemas.openxmlformats.org/officeDocument/2006/relationships/hyperlink" Target="https://think.aber.ac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BB5FE-E32C-6229-8C7C-8D18C7966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436"/>
            <a:ext cx="12192000" cy="6236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722A7-E6F2-5964-BD23-66E5501E4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861" y="-297740"/>
            <a:ext cx="7546718" cy="2893101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solidFill>
                  <a:srgbClr val="1DAB9A"/>
                </a:solidFill>
              </a:rPr>
              <a:t>Transport and Health Integrated research NetworK</a:t>
            </a:r>
          </a:p>
        </p:txBody>
      </p:sp>
      <p:pic>
        <p:nvPicPr>
          <p:cNvPr id="7" name="Picture 6" descr="A picture containing text, paper clip, stationary&#10;&#10;Description automatically generated">
            <a:extLst>
              <a:ext uri="{FF2B5EF4-FFF2-40B4-BE49-F238E27FC236}">
                <a16:creationId xmlns:a16="http://schemas.microsoft.com/office/drawing/2014/main" id="{4C2BD1C2-9BF8-ACBE-9BAA-9C23B3C02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65" y="2429933"/>
            <a:ext cx="2856295" cy="29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5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324596-01DB-4EB0-88E0-89DD61F9165B}"/>
              </a:ext>
            </a:extLst>
          </p:cNvPr>
          <p:cNvGrpSpPr/>
          <p:nvPr/>
        </p:nvGrpSpPr>
        <p:grpSpPr>
          <a:xfrm>
            <a:off x="6239269" y="3265598"/>
            <a:ext cx="2304256" cy="2181636"/>
            <a:chOff x="4018" y="1357788"/>
            <a:chExt cx="2740521" cy="2851356"/>
          </a:xfrm>
          <a:solidFill>
            <a:srgbClr val="219AAB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B599A9-23AC-4AF0-9A70-96D60E0604EE}"/>
                </a:ext>
              </a:extLst>
            </p:cNvPr>
            <p:cNvSpPr/>
            <p:nvPr/>
          </p:nvSpPr>
          <p:spPr>
            <a:xfrm>
              <a:off x="4018" y="1357788"/>
              <a:ext cx="2740521" cy="28513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2E1035-7866-4A9C-9BEF-F828AB8CFE29}"/>
                </a:ext>
              </a:extLst>
            </p:cNvPr>
            <p:cNvSpPr/>
            <p:nvPr/>
          </p:nvSpPr>
          <p:spPr>
            <a:xfrm>
              <a:off x="4018" y="1357788"/>
              <a:ext cx="2740521" cy="28513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t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Community severance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B911CB-3A63-457D-A518-C202D89317AD}"/>
              </a:ext>
            </a:extLst>
          </p:cNvPr>
          <p:cNvGrpSpPr/>
          <p:nvPr/>
        </p:nvGrpSpPr>
        <p:grpSpPr>
          <a:xfrm>
            <a:off x="249817" y="3177815"/>
            <a:ext cx="2351763" cy="2376264"/>
            <a:chOff x="2744539" y="1357788"/>
            <a:chExt cx="2740521" cy="2851356"/>
          </a:xfrm>
          <a:solidFill>
            <a:srgbClr val="C1B531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C408E0-FD18-4931-BB1F-38A6D724D1F7}"/>
                </a:ext>
              </a:extLst>
            </p:cNvPr>
            <p:cNvSpPr/>
            <p:nvPr/>
          </p:nvSpPr>
          <p:spPr>
            <a:xfrm>
              <a:off x="2744539" y="1357788"/>
              <a:ext cx="2740521" cy="28513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E41003-29BD-46ED-BEAF-E92944F3789F}"/>
                </a:ext>
              </a:extLst>
            </p:cNvPr>
            <p:cNvSpPr/>
            <p:nvPr/>
          </p:nvSpPr>
          <p:spPr>
            <a:xfrm>
              <a:off x="2744539" y="1402272"/>
              <a:ext cx="2740521" cy="28068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t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Road traffic casualties and injuries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B33495-D5C5-4CDA-B672-383FA2C25F58}"/>
              </a:ext>
            </a:extLst>
          </p:cNvPr>
          <p:cNvGrpSpPr/>
          <p:nvPr/>
        </p:nvGrpSpPr>
        <p:grpSpPr>
          <a:xfrm>
            <a:off x="6174397" y="123303"/>
            <a:ext cx="2279993" cy="2376264"/>
            <a:chOff x="5485060" y="1357788"/>
            <a:chExt cx="2740521" cy="2851356"/>
          </a:xfrm>
          <a:solidFill>
            <a:srgbClr val="14697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940405-FCB4-443B-9B40-E941322423DE}"/>
                </a:ext>
              </a:extLst>
            </p:cNvPr>
            <p:cNvSpPr/>
            <p:nvPr/>
          </p:nvSpPr>
          <p:spPr>
            <a:xfrm>
              <a:off x="5485060" y="1357788"/>
              <a:ext cx="2740521" cy="28513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D0C99B-7EC4-4357-8AD6-2B9C4DFEB678}"/>
                </a:ext>
              </a:extLst>
            </p:cNvPr>
            <p:cNvSpPr/>
            <p:nvPr/>
          </p:nvSpPr>
          <p:spPr>
            <a:xfrm>
              <a:off x="5485060" y="1357788"/>
              <a:ext cx="2740521" cy="28513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t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Pollution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2F3759-C46F-48EA-B1C2-78BB92364984}"/>
              </a:ext>
            </a:extLst>
          </p:cNvPr>
          <p:cNvSpPr/>
          <p:nvPr/>
        </p:nvSpPr>
        <p:spPr>
          <a:xfrm>
            <a:off x="249817" y="187524"/>
            <a:ext cx="2351763" cy="2376264"/>
          </a:xfrm>
          <a:prstGeom prst="rect">
            <a:avLst/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t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Reduction in active Travel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CA6CED-C1CC-41A4-82B7-82ECEB741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597" y="4086613"/>
            <a:ext cx="1562158" cy="1173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80D709-A856-47D9-90E9-7BBA06B1F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55" y="785046"/>
            <a:ext cx="1127574" cy="1713794"/>
          </a:xfrm>
          <a:prstGeom prst="roundRect">
            <a:avLst>
              <a:gd name="adj" fmla="val 422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957C8B-B772-47D9-97C4-3DE7743E5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41" y="4291508"/>
            <a:ext cx="1549693" cy="870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B6E00C-48B0-4D3C-A33F-0A932A3AC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066" y="889334"/>
            <a:ext cx="1653301" cy="1117140"/>
          </a:xfrm>
          <a:prstGeom prst="roundRect">
            <a:avLst>
              <a:gd name="adj" fmla="val 4535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D7D8B-3DA2-4B5D-AAF5-B371E8F1C850}"/>
              </a:ext>
            </a:extLst>
          </p:cNvPr>
          <p:cNvSpPr txBox="1"/>
          <p:nvPr/>
        </p:nvSpPr>
        <p:spPr>
          <a:xfrm>
            <a:off x="51944" y="3123457"/>
            <a:ext cx="5879108" cy="286232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153,000 casualties in UK/year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improvements in numbers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mostly for vehicle occupants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 road uses –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walking/cycling - still high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Older pedestrians &amp; young drivers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Those living in areas of  high deprivation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AD55A-CB0B-4309-A14D-E10E68C2D73A}"/>
              </a:ext>
            </a:extLst>
          </p:cNvPr>
          <p:cNvSpPr txBox="1"/>
          <p:nvPr/>
        </p:nvSpPr>
        <p:spPr>
          <a:xfrm>
            <a:off x="6186642" y="3129020"/>
            <a:ext cx="5879108" cy="286232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 dependency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Isolation and loneliness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social capital and support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deprivation=more main roads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and wellbeing impacts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7089BA-F8A3-498D-BF2C-548908D511C8}"/>
              </a:ext>
            </a:extLst>
          </p:cNvPr>
          <p:cNvSpPr txBox="1"/>
          <p:nvPr/>
        </p:nvSpPr>
        <p:spPr>
          <a:xfrm>
            <a:off x="6174397" y="123303"/>
            <a:ext cx="5879108" cy="286232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Vehicles still high level of pollutants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indicates 8.8m early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deaths each year worldwide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health consequences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asthma, emphysema, lung cancer 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Narrows arteries and 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Weakens muscles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Stroke and dementia link.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5887AC-BDBE-4B16-819A-220F991CD0E7}"/>
              </a:ext>
            </a:extLst>
          </p:cNvPr>
          <p:cNvSpPr txBox="1"/>
          <p:nvPr/>
        </p:nvSpPr>
        <p:spPr>
          <a:xfrm>
            <a:off x="73624" y="120596"/>
            <a:ext cx="5835749" cy="2862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cause mortality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reduced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20%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Cardiovascular disease by 30%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high blood pressure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stroke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improvements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levels in UK of active travel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Obesogenic environments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CCE442-98A1-044D-509A-2146124A294A}"/>
              </a:ext>
            </a:extLst>
          </p:cNvPr>
          <p:cNvGrpSpPr/>
          <p:nvPr/>
        </p:nvGrpSpPr>
        <p:grpSpPr>
          <a:xfrm>
            <a:off x="4846810" y="188552"/>
            <a:ext cx="2242025" cy="1255183"/>
            <a:chOff x="3903023" y="4960865"/>
            <a:chExt cx="2910980" cy="1265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6AABF2-D26E-B014-F42B-EA96DC7C2CD7}"/>
                </a:ext>
              </a:extLst>
            </p:cNvPr>
            <p:cNvSpPr/>
            <p:nvPr/>
          </p:nvSpPr>
          <p:spPr>
            <a:xfrm>
              <a:off x="3903023" y="5043443"/>
              <a:ext cx="2910980" cy="1182848"/>
            </a:xfrm>
            <a:prstGeom prst="rect">
              <a:avLst/>
            </a:prstGeom>
            <a:solidFill>
              <a:srgbClr val="24AC5B"/>
            </a:solidFill>
            <a:ln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b="1" dirty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THINK Participate</a:t>
              </a:r>
            </a:p>
          </p:txBody>
        </p:sp>
        <p:pic>
          <p:nvPicPr>
            <p:cNvPr id="6" name="Graphic 5" descr="Users">
              <a:extLst>
                <a:ext uri="{FF2B5EF4-FFF2-40B4-BE49-F238E27FC236}">
                  <a16:creationId xmlns:a16="http://schemas.microsoft.com/office/drawing/2014/main" id="{514E051D-FE33-5A5B-7783-45FB60752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7940" y="4960865"/>
              <a:ext cx="914401" cy="8581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84949E-C42E-4C1E-8343-0C0ED94C6B95}"/>
              </a:ext>
            </a:extLst>
          </p:cNvPr>
          <p:cNvGrpSpPr/>
          <p:nvPr/>
        </p:nvGrpSpPr>
        <p:grpSpPr>
          <a:xfrm>
            <a:off x="1427676" y="2236627"/>
            <a:ext cx="2414727" cy="1182848"/>
            <a:chOff x="8541391" y="4974956"/>
            <a:chExt cx="2910980" cy="11828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6A2F2-67C5-AC79-8EF2-258B332F4728}"/>
                </a:ext>
              </a:extLst>
            </p:cNvPr>
            <p:cNvSpPr/>
            <p:nvPr/>
          </p:nvSpPr>
          <p:spPr>
            <a:xfrm>
              <a:off x="8541391" y="4974956"/>
              <a:ext cx="2910980" cy="1182848"/>
            </a:xfrm>
            <a:prstGeom prst="rect">
              <a:avLst/>
            </a:prstGeom>
            <a:solidFill>
              <a:srgbClr val="E2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b="1" dirty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The THINK Foundry</a:t>
              </a:r>
            </a:p>
          </p:txBody>
        </p:sp>
        <p:pic>
          <p:nvPicPr>
            <p:cNvPr id="9" name="Graphic 8" descr="Beaker">
              <a:extLst>
                <a:ext uri="{FF2B5EF4-FFF2-40B4-BE49-F238E27FC236}">
                  <a16:creationId xmlns:a16="http://schemas.microsoft.com/office/drawing/2014/main" id="{289190F2-0A84-5E83-54F4-9E9B87FB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15439" y="4990116"/>
              <a:ext cx="573248" cy="57324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9DCE5F-134F-2D3A-FD62-0C274B6B1F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447"/>
          <a:stretch/>
        </p:blipFill>
        <p:spPr>
          <a:xfrm>
            <a:off x="7830492" y="2287919"/>
            <a:ext cx="2933832" cy="11125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B0B0C9-F5A9-369D-16C8-4F438CC40F12}"/>
              </a:ext>
            </a:extLst>
          </p:cNvPr>
          <p:cNvSpPr txBox="1"/>
          <p:nvPr/>
        </p:nvSpPr>
        <p:spPr>
          <a:xfrm>
            <a:off x="826905" y="234888"/>
            <a:ext cx="336009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Public involvement and engagement</a:t>
            </a:r>
          </a:p>
          <a:p>
            <a:pPr algn="ctr"/>
            <a:r>
              <a:rPr lang="en-GB" dirty="0"/>
              <a:t>Public Agenda Setting Workshops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543DD0-F69D-38A8-307F-ACDBF416078C}"/>
              </a:ext>
            </a:extLst>
          </p:cNvPr>
          <p:cNvSpPr txBox="1"/>
          <p:nvPr/>
        </p:nvSpPr>
        <p:spPr>
          <a:xfrm>
            <a:off x="814484" y="1264968"/>
            <a:ext cx="3372520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/>
              <a:t>The Network Stakeholder Agenda Setting Workshops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98B63B-6405-8261-A38B-5588FA20659E}"/>
              </a:ext>
            </a:extLst>
          </p:cNvPr>
          <p:cNvSpPr txBox="1"/>
          <p:nvPr/>
        </p:nvSpPr>
        <p:spPr>
          <a:xfrm>
            <a:off x="7525852" y="810127"/>
            <a:ext cx="3430616" cy="36933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b="1" dirty="0"/>
              <a:t>Secondments opportunities (3)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AD94CC-AAAA-6356-0FC7-22C459EDF16C}"/>
              </a:ext>
            </a:extLst>
          </p:cNvPr>
          <p:cNvSpPr txBox="1"/>
          <p:nvPr/>
        </p:nvSpPr>
        <p:spPr>
          <a:xfrm>
            <a:off x="7525852" y="1295937"/>
            <a:ext cx="343061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b="1" dirty="0"/>
              <a:t>Public Workshops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63FF13-DC13-95A2-3379-E8BE70714DCF}"/>
              </a:ext>
            </a:extLst>
          </p:cNvPr>
          <p:cNvSpPr txBox="1"/>
          <p:nvPr/>
        </p:nvSpPr>
        <p:spPr>
          <a:xfrm>
            <a:off x="363705" y="3918042"/>
            <a:ext cx="52964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222222"/>
                </a:solidFill>
                <a:effectLst/>
              </a:rPr>
              <a:t>Funded Research Development Groups (6)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70F18-693C-FD54-92EA-BA96A3623386}"/>
              </a:ext>
            </a:extLst>
          </p:cNvPr>
          <p:cNvSpPr txBox="1"/>
          <p:nvPr/>
        </p:nvSpPr>
        <p:spPr>
          <a:xfrm>
            <a:off x="363705" y="3538613"/>
            <a:ext cx="5296476" cy="375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Communities of Practice Hubs (4)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479776-C605-94ED-6B90-155792BB7906}"/>
              </a:ext>
            </a:extLst>
          </p:cNvPr>
          <p:cNvSpPr txBox="1"/>
          <p:nvPr/>
        </p:nvSpPr>
        <p:spPr>
          <a:xfrm>
            <a:off x="368392" y="4287374"/>
            <a:ext cx="53011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b="1" i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GB" dirty="0"/>
              <a:t>Unfunded Research Development Activity (6)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4551B0-7F0F-5C03-4C40-CAB8991E3305}"/>
              </a:ext>
            </a:extLst>
          </p:cNvPr>
          <p:cNvSpPr txBox="1"/>
          <p:nvPr/>
        </p:nvSpPr>
        <p:spPr>
          <a:xfrm>
            <a:off x="6193659" y="4662885"/>
            <a:ext cx="576012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"/>
            <a:r>
              <a:rPr lang="en-GB" sz="1800" b="1" i="0" u="none" strike="noStrike" dirty="0">
                <a:solidFill>
                  <a:srgbClr val="000000"/>
                </a:solidFill>
                <a:effectLst/>
              </a:rPr>
              <a:t>Conference (2) and seminars (6)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2484CE-788C-824D-7307-4EE6042CB51F}"/>
              </a:ext>
            </a:extLst>
          </p:cNvPr>
          <p:cNvSpPr txBox="1"/>
          <p:nvPr/>
        </p:nvSpPr>
        <p:spPr>
          <a:xfrm>
            <a:off x="6191190" y="3940664"/>
            <a:ext cx="57438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0F0F0F"/>
                </a:solidFill>
                <a:effectLst/>
                <a:latin typeface="YouTube Sans"/>
              </a:rPr>
              <a:t>Training (2)</a:t>
            </a:r>
            <a:endParaRPr lang="en-GB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1B9809-A909-087C-DE46-5F6E3D3A6DC7}"/>
              </a:ext>
            </a:extLst>
          </p:cNvPr>
          <p:cNvSpPr txBox="1"/>
          <p:nvPr/>
        </p:nvSpPr>
        <p:spPr>
          <a:xfrm>
            <a:off x="6191190" y="3570085"/>
            <a:ext cx="57438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/>
              <a:t>Evidence-based reviews (5)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FBCD0-DBB0-2291-ECA0-E0CCE861D5CC}"/>
              </a:ext>
            </a:extLst>
          </p:cNvPr>
          <p:cNvSpPr txBox="1"/>
          <p:nvPr/>
        </p:nvSpPr>
        <p:spPr>
          <a:xfrm>
            <a:off x="6191190" y="4280837"/>
            <a:ext cx="57625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/>
              <a:t>Podcasts (5)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40A1B9-BBC6-8685-92D5-D643CFB92677}"/>
              </a:ext>
            </a:extLst>
          </p:cNvPr>
          <p:cNvSpPr txBox="1"/>
          <p:nvPr/>
        </p:nvSpPr>
        <p:spPr>
          <a:xfrm>
            <a:off x="6200561" y="5044933"/>
            <a:ext cx="57438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/>
              <a:t>Blogs (12)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2C2507-0900-BB74-52D1-A50C6A508C99}"/>
              </a:ext>
            </a:extLst>
          </p:cNvPr>
          <p:cNvSpPr txBox="1"/>
          <p:nvPr/>
        </p:nvSpPr>
        <p:spPr>
          <a:xfrm>
            <a:off x="3566341" y="5647222"/>
            <a:ext cx="489195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rgbClr val="000000"/>
                </a:solidFill>
                <a:effectLst/>
              </a:rPr>
              <a:t>Journal </a:t>
            </a:r>
            <a:r>
              <a:rPr lang="en-GB" sz="2000" b="1" dirty="0">
                <a:solidFill>
                  <a:srgbClr val="000000"/>
                </a:solidFill>
              </a:rPr>
              <a:t>articles (15)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80194-73A6-70BE-592A-12224C3C3FAB}"/>
              </a:ext>
            </a:extLst>
          </p:cNvPr>
          <p:cNvSpPr txBox="1"/>
          <p:nvPr/>
        </p:nvSpPr>
        <p:spPr>
          <a:xfrm>
            <a:off x="3566341" y="6051243"/>
            <a:ext cx="489195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rgbClr val="000000"/>
                </a:solidFill>
                <a:effectLst/>
              </a:rPr>
              <a:t>Research bids (15)</a:t>
            </a:r>
            <a:endParaRPr lang="en-GB" sz="2000" b="1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E5C19C-CEF6-8FB2-1D08-7C4D52E13EE2}"/>
              </a:ext>
            </a:extLst>
          </p:cNvPr>
          <p:cNvSpPr txBox="1"/>
          <p:nvPr/>
        </p:nvSpPr>
        <p:spPr>
          <a:xfrm>
            <a:off x="3566341" y="6451353"/>
            <a:ext cx="489195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rgbClr val="000000"/>
                </a:solidFill>
                <a:effectLst/>
              </a:rPr>
              <a:t>New research projects (6)</a:t>
            </a:r>
            <a:endParaRPr lang="en-GB" sz="2000" b="1" dirty="0">
              <a:solidFill>
                <a:srgbClr val="00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060544-FF20-B381-5935-15272951750A}"/>
              </a:ext>
            </a:extLst>
          </p:cNvPr>
          <p:cNvGrpSpPr/>
          <p:nvPr/>
        </p:nvGrpSpPr>
        <p:grpSpPr>
          <a:xfrm>
            <a:off x="977358" y="5598413"/>
            <a:ext cx="2414727" cy="1195048"/>
            <a:chOff x="932970" y="5217399"/>
            <a:chExt cx="2414727" cy="119504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D1FD257-2056-39B5-8954-908C278C3578}"/>
                </a:ext>
              </a:extLst>
            </p:cNvPr>
            <p:cNvSpPr/>
            <p:nvPr/>
          </p:nvSpPr>
          <p:spPr>
            <a:xfrm>
              <a:off x="932970" y="5229599"/>
              <a:ext cx="2414727" cy="118284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b="1" dirty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Outputs</a:t>
              </a:r>
            </a:p>
          </p:txBody>
        </p:sp>
        <p:pic>
          <p:nvPicPr>
            <p:cNvPr id="30" name="Graphic 29" descr="Storytelling with solid fill">
              <a:extLst>
                <a:ext uri="{FF2B5EF4-FFF2-40B4-BE49-F238E27FC236}">
                  <a16:creationId xmlns:a16="http://schemas.microsoft.com/office/drawing/2014/main" id="{130BBE8B-5C36-B545-71A0-E75A520A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47971" y="5217399"/>
              <a:ext cx="584727" cy="584727"/>
            </a:xfrm>
            <a:prstGeom prst="rect">
              <a:avLst/>
            </a:prstGeom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6C6C4A-2594-0122-E136-4D679CD8D9DD}"/>
              </a:ext>
            </a:extLst>
          </p:cNvPr>
          <p:cNvCxnSpPr/>
          <p:nvPr/>
        </p:nvCxnSpPr>
        <p:spPr>
          <a:xfrm flipH="1">
            <a:off x="4704045" y="2358396"/>
            <a:ext cx="946139" cy="6858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CD9633-8F96-6B92-1B67-337447DD5253}"/>
              </a:ext>
            </a:extLst>
          </p:cNvPr>
          <p:cNvCxnSpPr>
            <a:cxnSpLocks/>
          </p:cNvCxnSpPr>
          <p:nvPr/>
        </p:nvCxnSpPr>
        <p:spPr>
          <a:xfrm>
            <a:off x="6531820" y="2379966"/>
            <a:ext cx="994032" cy="6643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C3017FF-DBA4-9BEC-F34C-014EE8A8BB80}"/>
              </a:ext>
            </a:extLst>
          </p:cNvPr>
          <p:cNvSpPr txBox="1"/>
          <p:nvPr/>
        </p:nvSpPr>
        <p:spPr>
          <a:xfrm>
            <a:off x="4888793" y="1539299"/>
            <a:ext cx="212205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N=180 network stakeholders</a:t>
            </a:r>
          </a:p>
        </p:txBody>
      </p:sp>
    </p:spTree>
    <p:extLst>
      <p:ext uri="{BB962C8B-B14F-4D97-AF65-F5344CB8AC3E}">
        <p14:creationId xmlns:p14="http://schemas.microsoft.com/office/powerpoint/2010/main" val="335808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325039-4BC0-4A98-5747-F238C4C8C8D5}"/>
              </a:ext>
            </a:extLst>
          </p:cNvPr>
          <p:cNvSpPr txBox="1"/>
          <p:nvPr/>
        </p:nvSpPr>
        <p:spPr>
          <a:xfrm>
            <a:off x="66708" y="1485824"/>
            <a:ext cx="2425025" cy="5262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Public involvement and engagement</a:t>
            </a:r>
          </a:p>
          <a:p>
            <a:pPr algn="ctr"/>
            <a:r>
              <a:rPr lang="en-GB" sz="2000" b="1" dirty="0"/>
              <a:t>Public Agenda Setting Workshops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Public transport </a:t>
            </a:r>
            <a:r>
              <a:rPr lang="en-GB" sz="1600" dirty="0"/>
              <a:t>– reduce cost, more services, better access, better public image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Active travel </a:t>
            </a:r>
            <a:r>
              <a:rPr lang="en-GB" sz="1600" dirty="0"/>
              <a:t>– more segregated bicycle lanes, more traffic free areas, space sharing issues.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Transport justice </a:t>
            </a:r>
            <a:r>
              <a:rPr lang="en-GB" sz="1600" dirty="0"/>
              <a:t>– accessibility for all, reducing private car ownership</a:t>
            </a:r>
          </a:p>
          <a:p>
            <a:pPr algn="ctr"/>
            <a:endParaRPr lang="en-GB" sz="1600" dirty="0"/>
          </a:p>
          <a:p>
            <a:pPr algn="ctr"/>
            <a:endParaRPr lang="en-GB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69597-A535-A4F4-9D2F-4128A17D6549}"/>
              </a:ext>
            </a:extLst>
          </p:cNvPr>
          <p:cNvSpPr txBox="1"/>
          <p:nvPr/>
        </p:nvSpPr>
        <p:spPr>
          <a:xfrm>
            <a:off x="2491733" y="1503836"/>
            <a:ext cx="2954910" cy="52142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The Network Stakeholder Agenda Setting Workshops</a:t>
            </a:r>
          </a:p>
          <a:p>
            <a:pPr algn="ctr"/>
            <a:endParaRPr lang="en-GB" sz="2000" dirty="0"/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1600" dirty="0"/>
              <a:t>Transport should be</a:t>
            </a:r>
            <a:r>
              <a:rPr lang="en-GB" sz="1600" b="1" dirty="0"/>
              <a:t> equitable and inclusive</a:t>
            </a:r>
            <a:r>
              <a:rPr lang="en-GB" sz="1600" dirty="0"/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1600" dirty="0"/>
              <a:t>Increasing </a:t>
            </a:r>
            <a:r>
              <a:rPr lang="en-GB" sz="1600" b="1" dirty="0"/>
              <a:t>opportunities to collaborate </a:t>
            </a:r>
            <a:r>
              <a:rPr lang="en-GB" sz="1600" dirty="0"/>
              <a:t>and </a:t>
            </a:r>
            <a:r>
              <a:rPr lang="en-GB" sz="1600" b="1" dirty="0"/>
              <a:t>improving collaboration </a:t>
            </a:r>
            <a:r>
              <a:rPr lang="en-GB" sz="1600" dirty="0"/>
              <a:t>as a practice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1600" dirty="0"/>
              <a:t>Raising </a:t>
            </a:r>
            <a:r>
              <a:rPr lang="en-GB" sz="1600" b="1" dirty="0"/>
              <a:t>awareness of the impact of transport on health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1600" dirty="0"/>
              <a:t>Identifying </a:t>
            </a:r>
            <a:r>
              <a:rPr lang="en-GB" sz="1600" b="1" dirty="0"/>
              <a:t>research opportunities</a:t>
            </a:r>
            <a:r>
              <a:rPr lang="en-GB" sz="1600" dirty="0"/>
              <a:t>, increasing and </a:t>
            </a:r>
            <a:r>
              <a:rPr lang="en-GB" sz="1600" b="1" dirty="0"/>
              <a:t>standardising data collection</a:t>
            </a:r>
            <a:r>
              <a:rPr lang="en-GB" sz="1600" dirty="0"/>
              <a:t>, and </a:t>
            </a:r>
            <a:r>
              <a:rPr lang="en-GB" sz="1600" b="1" dirty="0"/>
              <a:t>improving tools </a:t>
            </a:r>
            <a:r>
              <a:rPr lang="en-GB" sz="1600" dirty="0"/>
              <a:t>for decision-making.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C0CE3-EDBC-6247-07A9-F27F10BE5B43}"/>
              </a:ext>
            </a:extLst>
          </p:cNvPr>
          <p:cNvSpPr txBox="1"/>
          <p:nvPr/>
        </p:nvSpPr>
        <p:spPr>
          <a:xfrm>
            <a:off x="6615052" y="453786"/>
            <a:ext cx="4802450" cy="19109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2000" b="1" dirty="0"/>
              <a:t>Secondments opportunities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1600" dirty="0"/>
              <a:t>a researcher placed within Rural Health and Care Wales,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1600" dirty="0"/>
              <a:t>a data scientist placed within </a:t>
            </a:r>
            <a:r>
              <a:rPr lang="en-GB" sz="1600" dirty="0" err="1"/>
              <a:t>Sustrans</a:t>
            </a:r>
            <a:r>
              <a:rPr lang="en-GB" sz="1600" dirty="0"/>
              <a:t>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1600" dirty="0"/>
              <a:t>health economist to be placed in Age Connect Morgannwg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650E6-3D55-FB6A-AE19-71C683C621CC}"/>
              </a:ext>
            </a:extLst>
          </p:cNvPr>
          <p:cNvGrpSpPr/>
          <p:nvPr/>
        </p:nvGrpSpPr>
        <p:grpSpPr>
          <a:xfrm>
            <a:off x="774498" y="97822"/>
            <a:ext cx="2242025" cy="1255183"/>
            <a:chOff x="3903023" y="4960865"/>
            <a:chExt cx="2910980" cy="12654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A4A3C6-1D0E-E3C1-302E-516844132FA1}"/>
                </a:ext>
              </a:extLst>
            </p:cNvPr>
            <p:cNvSpPr/>
            <p:nvPr/>
          </p:nvSpPr>
          <p:spPr>
            <a:xfrm>
              <a:off x="3903023" y="5043443"/>
              <a:ext cx="2910980" cy="1182848"/>
            </a:xfrm>
            <a:prstGeom prst="rect">
              <a:avLst/>
            </a:prstGeom>
            <a:solidFill>
              <a:srgbClr val="24AC5B"/>
            </a:solidFill>
            <a:ln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b="1" dirty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THINK Participate</a:t>
              </a:r>
            </a:p>
          </p:txBody>
        </p:sp>
        <p:pic>
          <p:nvPicPr>
            <p:cNvPr id="11" name="Graphic 10" descr="Users">
              <a:extLst>
                <a:ext uri="{FF2B5EF4-FFF2-40B4-BE49-F238E27FC236}">
                  <a16:creationId xmlns:a16="http://schemas.microsoft.com/office/drawing/2014/main" id="{F1B8803C-15C1-4128-C232-5F5B9215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7940" y="4960865"/>
              <a:ext cx="914401" cy="85810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23DE06D-94C6-7C41-EF4E-8E1CA16F6D26}"/>
              </a:ext>
            </a:extLst>
          </p:cNvPr>
          <p:cNvSpPr txBox="1"/>
          <p:nvPr/>
        </p:nvSpPr>
        <p:spPr>
          <a:xfrm>
            <a:off x="6497940" y="5285377"/>
            <a:ext cx="4802450" cy="915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2000" b="1" dirty="0"/>
              <a:t>Public Workshops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1600" dirty="0"/>
              <a:t>Running workshops with the public on transport and health issues during 2023/24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3E7C09-C068-2805-0CE7-7C76BA2A4EBE}"/>
              </a:ext>
            </a:extLst>
          </p:cNvPr>
          <p:cNvSpPr txBox="1"/>
          <p:nvPr/>
        </p:nvSpPr>
        <p:spPr>
          <a:xfrm>
            <a:off x="3150002" y="139918"/>
            <a:ext cx="1998243" cy="1269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generate more professional and the general public understanding the relationships between transport and health (growing the network).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4285B-8D45-FA9C-E2AC-DBC3ED4AC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855" y="2759377"/>
            <a:ext cx="6580437" cy="21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20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248D53-CAF9-FFA1-558E-531168B55908}"/>
              </a:ext>
            </a:extLst>
          </p:cNvPr>
          <p:cNvSpPr txBox="1"/>
          <p:nvPr/>
        </p:nvSpPr>
        <p:spPr>
          <a:xfrm>
            <a:off x="3188793" y="388581"/>
            <a:ext cx="2181916" cy="6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generate new knowledge in transport and health (enriching the network).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1CB31B-911F-A67C-69E7-D6E53715E5EF}"/>
              </a:ext>
            </a:extLst>
          </p:cNvPr>
          <p:cNvGrpSpPr/>
          <p:nvPr/>
        </p:nvGrpSpPr>
        <p:grpSpPr>
          <a:xfrm>
            <a:off x="612913" y="179605"/>
            <a:ext cx="2414727" cy="1182848"/>
            <a:chOff x="8541391" y="4974956"/>
            <a:chExt cx="2910980" cy="11828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1A2229-05D7-EA2C-05F4-3441053E4491}"/>
                </a:ext>
              </a:extLst>
            </p:cNvPr>
            <p:cNvSpPr/>
            <p:nvPr/>
          </p:nvSpPr>
          <p:spPr>
            <a:xfrm>
              <a:off x="8541391" y="4974956"/>
              <a:ext cx="2910980" cy="1182848"/>
            </a:xfrm>
            <a:prstGeom prst="rect">
              <a:avLst/>
            </a:prstGeom>
            <a:solidFill>
              <a:srgbClr val="E2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b="1" dirty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The THINK Foundry</a:t>
              </a:r>
            </a:p>
          </p:txBody>
        </p:sp>
        <p:pic>
          <p:nvPicPr>
            <p:cNvPr id="7" name="Graphic 6" descr="Beaker">
              <a:extLst>
                <a:ext uri="{FF2B5EF4-FFF2-40B4-BE49-F238E27FC236}">
                  <a16:creationId xmlns:a16="http://schemas.microsoft.com/office/drawing/2014/main" id="{FC65B784-A890-201F-E45D-F4ADA1EC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15439" y="4990116"/>
              <a:ext cx="573248" cy="57324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19BCFA1-1F01-0042-F6BE-177303F8A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24" y="1906136"/>
            <a:ext cx="4251822" cy="3562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344157-3B31-45C6-B3B0-F918D4754D46}"/>
              </a:ext>
            </a:extLst>
          </p:cNvPr>
          <p:cNvSpPr txBox="1"/>
          <p:nvPr/>
        </p:nvSpPr>
        <p:spPr>
          <a:xfrm>
            <a:off x="0" y="1444109"/>
            <a:ext cx="7620643" cy="54476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GB" sz="2400" b="1" dirty="0">
                <a:solidFill>
                  <a:srgbClr val="222222"/>
                </a:solidFill>
                <a:effectLst/>
              </a:rPr>
              <a:t>Funded Research Development Groups: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22222"/>
                </a:solidFill>
                <a:effectLst/>
              </a:rPr>
              <a:t>Increasing Mobility of Young Women by Giving </a:t>
            </a:r>
            <a:r>
              <a:rPr lang="en-GB" b="1" dirty="0" err="1">
                <a:solidFill>
                  <a:srgbClr val="222222"/>
                </a:solidFill>
                <a:effectLst/>
              </a:rPr>
              <a:t>Scooties</a:t>
            </a:r>
            <a:r>
              <a:rPr lang="en-GB" b="1" dirty="0">
                <a:solidFill>
                  <a:srgbClr val="222222"/>
                </a:solidFill>
              </a:rPr>
              <a:t> </a:t>
            </a:r>
            <a:r>
              <a:rPr lang="en-GB" i="0" dirty="0">
                <a:solidFill>
                  <a:srgbClr val="000000"/>
                </a:solidFill>
                <a:effectLst/>
              </a:rPr>
              <a:t>Led </a:t>
            </a:r>
            <a:r>
              <a:rPr lang="en-GB" i="0" dirty="0" err="1">
                <a:solidFill>
                  <a:srgbClr val="000000"/>
                </a:solidFill>
                <a:effectLst/>
              </a:rPr>
              <a:t>Dr.</a:t>
            </a:r>
            <a:r>
              <a:rPr lang="en-GB" i="0" dirty="0">
                <a:solidFill>
                  <a:srgbClr val="000000"/>
                </a:solidFill>
                <a:effectLst/>
              </a:rPr>
              <a:t> Nashia Ajaz, Lecturer- Gender Studies at Fatima Jinnah Women University, Pakistan.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Social inclusion through community-led transport</a:t>
            </a:r>
            <a:r>
              <a:rPr lang="en-GB" dirty="0"/>
              <a:t>. </a:t>
            </a:r>
            <a:r>
              <a:rPr lang="en-GB" b="0" dirty="0"/>
              <a:t>Led by Gemma Lelliott, Director for Wales, Community Transport Association (CTA).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Age Connects Morgannwg: Transport Research</a:t>
            </a:r>
            <a:r>
              <a:rPr lang="en-GB" b="0" dirty="0"/>
              <a:t>. Led by Bethan Shoemark-Spear, Strategic Development, Partnership and Policy Manager for Age Connects Morgannwg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Encouraging Active Travel In Newtown</a:t>
            </a:r>
            <a:r>
              <a:rPr lang="en-GB" dirty="0"/>
              <a:t>. </a:t>
            </a:r>
            <a:r>
              <a:rPr lang="en-GB" b="0" dirty="0"/>
              <a:t>Led by Ruth Stafford, Project Officer, Mid Wales. </a:t>
            </a:r>
            <a:r>
              <a:rPr lang="en-GB" b="0" dirty="0" err="1"/>
              <a:t>Sustrans</a:t>
            </a:r>
            <a:endParaRPr lang="en-GB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Community Transport Initiatives – Supporting Volunteer Drivers</a:t>
            </a:r>
            <a:r>
              <a:rPr lang="en-GB" b="0" dirty="0"/>
              <a:t>. Led by Rhian Hathaway, Bridges Centre </a:t>
            </a:r>
            <a:r>
              <a:rPr lang="en-GB" b="0" i="0" dirty="0">
                <a:solidFill>
                  <a:srgbClr val="000000"/>
                </a:solidFill>
                <a:effectLst/>
                <a:latin typeface="Quicksand"/>
              </a:rPr>
              <a:t>and Andrea Charles, Community Wellbeing Project Manager</a:t>
            </a:r>
            <a:r>
              <a:rPr lang="en-GB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Exploring prospects of shared e-micro mobility in Rural India</a:t>
            </a:r>
            <a:r>
              <a:rPr lang="en-GB" b="0" dirty="0"/>
              <a:t>. </a:t>
            </a:r>
            <a:r>
              <a:rPr lang="en-GB" b="0" i="0" dirty="0">
                <a:solidFill>
                  <a:srgbClr val="000000"/>
                </a:solidFill>
                <a:effectLst/>
                <a:latin typeface="Quicksand"/>
              </a:rPr>
              <a:t>Led by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Quicksand"/>
              </a:rPr>
              <a:t>Dr.</a:t>
            </a:r>
            <a:r>
              <a:rPr lang="en-GB" b="0" i="0" dirty="0">
                <a:solidFill>
                  <a:srgbClr val="000000"/>
                </a:solidFill>
                <a:effectLst/>
                <a:latin typeface="Quicksand"/>
              </a:rPr>
              <a:t> Anshuman Sharma, Assistant Professor and Indian Institute of Technology (BHU) and Dr Yasir Ali, Lecturer, Transport and Urban Planning Group, School of Architecture, Building and Civil Engineering, Loughborough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</a:rPr>
              <a:t>Exploring a Future Six Councils Community Electric Bus and Bikes. </a:t>
            </a:r>
            <a:r>
              <a:rPr lang="en-GB" i="0" dirty="0">
                <a:solidFill>
                  <a:srgbClr val="000000"/>
                </a:solidFill>
                <a:effectLst/>
              </a:rPr>
              <a:t>Led by Kate Inglis, Community Councillor on </a:t>
            </a:r>
            <a:r>
              <a:rPr lang="en-GB" i="0" dirty="0" err="1">
                <a:solidFill>
                  <a:srgbClr val="000000"/>
                </a:solidFill>
                <a:effectLst/>
              </a:rPr>
              <a:t>Llangattock</a:t>
            </a:r>
            <a:r>
              <a:rPr lang="en-GB" i="0" dirty="0">
                <a:solidFill>
                  <a:srgbClr val="000000"/>
                </a:solidFill>
                <a:effectLst/>
              </a:rPr>
              <a:t> Community Council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7D0B1-C709-47F0-7A1E-B4FA4F246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643" y="4696288"/>
            <a:ext cx="4048217" cy="2277122"/>
          </a:xfrm>
          <a:prstGeom prst="rect">
            <a:avLst/>
          </a:prstGeom>
        </p:spPr>
      </p:pic>
      <p:sp>
        <p:nvSpPr>
          <p:cNvPr id="3" name="AutoShape 2" descr="York, North Yorkshire, England, UK - Electric bus being re-charged at York Park and Ride.">
            <a:extLst>
              <a:ext uri="{FF2B5EF4-FFF2-40B4-BE49-F238E27FC236}">
                <a16:creationId xmlns:a16="http://schemas.microsoft.com/office/drawing/2014/main" id="{F2F15633-76DF-E4F3-65C6-9EC1AFC1A1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ABE65-1158-FB65-1B7C-B9DAB39BB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643" y="-285303"/>
            <a:ext cx="3670523" cy="24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35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454023-DC0C-75B9-E9E1-51184F55173C}"/>
              </a:ext>
            </a:extLst>
          </p:cNvPr>
          <p:cNvSpPr txBox="1"/>
          <p:nvPr/>
        </p:nvSpPr>
        <p:spPr>
          <a:xfrm>
            <a:off x="2973338" y="463404"/>
            <a:ext cx="2051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increase knowledge and skills in transport and health (enhancing the network).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70875-6480-8705-EAAF-0DE9C85B110C}"/>
              </a:ext>
            </a:extLst>
          </p:cNvPr>
          <p:cNvSpPr txBox="1"/>
          <p:nvPr/>
        </p:nvSpPr>
        <p:spPr>
          <a:xfrm>
            <a:off x="97659" y="1658167"/>
            <a:ext cx="5998341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fontAlgn="b"/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Conference and seminars: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dirty="0"/>
              <a:t>November 2023: </a:t>
            </a:r>
            <a:r>
              <a:rPr lang="en-GB" b="1" dirty="0"/>
              <a:t>Cycling in the Workplace 2023 </a:t>
            </a:r>
            <a:r>
              <a:rPr lang="en-GB" dirty="0"/>
              <a:t> October 2023: </a:t>
            </a:r>
            <a:r>
              <a:rPr lang="en-GB" b="1" i="0" dirty="0">
                <a:solidFill>
                  <a:srgbClr val="0F0F0F"/>
                </a:solidFill>
                <a:effectLst/>
              </a:rPr>
              <a:t>Public transport resilience to climate change in the UK 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dirty="0"/>
              <a:t>April 2023: </a:t>
            </a:r>
            <a:r>
              <a:rPr lang="en-GB" b="1" dirty="0"/>
              <a:t>Gig Economy, logistics, health and wellbeing</a:t>
            </a:r>
            <a:endParaRPr lang="en-GB" dirty="0"/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January 2023: </a:t>
            </a:r>
            <a:r>
              <a:rPr lang="en-GB" b="1" dirty="0">
                <a:solidFill>
                  <a:srgbClr val="000000"/>
                </a:solidFill>
              </a:rPr>
              <a:t>Spaces for Play 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December 2022: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Gender + Bus project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June 2022: hosted </a:t>
            </a:r>
            <a:r>
              <a:rPr lang="en-GB" b="1" dirty="0">
                <a:solidFill>
                  <a:srgbClr val="000000"/>
                </a:solidFill>
              </a:rPr>
              <a:t>International Conference on Transport and Health</a:t>
            </a:r>
            <a:r>
              <a:rPr lang="en-GB" dirty="0">
                <a:solidFill>
                  <a:srgbClr val="000000"/>
                </a:solidFill>
              </a:rPr>
              <a:t>.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B4D00-BD68-EFB3-260B-C427227A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40" y="909574"/>
            <a:ext cx="11595597" cy="6852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E3E90-C45D-40E0-656B-AA126F0C3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52"/>
          <a:stretch/>
        </p:blipFill>
        <p:spPr>
          <a:xfrm>
            <a:off x="288316" y="324091"/>
            <a:ext cx="2472161" cy="9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8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454023-DC0C-75B9-E9E1-51184F55173C}"/>
              </a:ext>
            </a:extLst>
          </p:cNvPr>
          <p:cNvSpPr txBox="1"/>
          <p:nvPr/>
        </p:nvSpPr>
        <p:spPr>
          <a:xfrm>
            <a:off x="2973338" y="463404"/>
            <a:ext cx="2051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increase knowledge and skills in transport and health (enhancing the network).</a:t>
            </a:r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E3E90-C45D-40E0-656B-AA126F0C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52"/>
          <a:stretch/>
        </p:blipFill>
        <p:spPr>
          <a:xfrm>
            <a:off x="416569" y="272751"/>
            <a:ext cx="2472161" cy="924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E3250E-7BFD-C495-6352-83A8C393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23" y="1364705"/>
            <a:ext cx="9205758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5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82736-7F6C-F4D7-3730-3BEBD102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62" y="-299027"/>
            <a:ext cx="10515600" cy="1325563"/>
          </a:xfrm>
        </p:spPr>
        <p:txBody>
          <a:bodyPr/>
          <a:lstStyle/>
          <a:p>
            <a:r>
              <a:rPr lang="en-GB" dirty="0"/>
              <a:t>Examples of our work at THINK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CDC3B-4F1F-2AFC-6084-13B400B8C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079" y="931955"/>
            <a:ext cx="5807229" cy="3554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AC8F0-DA53-C1E0-82DF-968C9E11C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232"/>
          <a:stretch/>
        </p:blipFill>
        <p:spPr>
          <a:xfrm>
            <a:off x="64297" y="931955"/>
            <a:ext cx="5555233" cy="15147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AABD8E-1965-4002-62AF-13539FB63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6" y="2446679"/>
            <a:ext cx="5524922" cy="29138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17F48-B7EE-FC4E-30C1-F8574EFC4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019" y="4136995"/>
            <a:ext cx="4750620" cy="2672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8566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22A7-E6F2-5964-BD23-66E5501E4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02795" y="599659"/>
            <a:ext cx="9144000" cy="114383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1DAB9A"/>
                </a:solidFill>
              </a:rPr>
              <a:t>Thank you! </a:t>
            </a:r>
            <a:br>
              <a:rPr lang="en-GB" dirty="0">
                <a:solidFill>
                  <a:srgbClr val="1DAB9A"/>
                </a:solidFill>
              </a:rPr>
            </a:br>
            <a:r>
              <a:rPr lang="en-GB" dirty="0">
                <a:solidFill>
                  <a:srgbClr val="1DAB9A"/>
                </a:solidFill>
              </a:rPr>
              <a:t>Please do get involved!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80FAD-C952-5A70-9A0B-BAC20207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89941" y="1967946"/>
            <a:ext cx="7988466" cy="3498457"/>
          </a:xfrm>
        </p:spPr>
        <p:txBody>
          <a:bodyPr>
            <a:normAutofit fontScale="92500"/>
          </a:bodyPr>
          <a:lstStyle/>
          <a:p>
            <a:r>
              <a:rPr lang="en-GB" dirty="0">
                <a:hlinkClick r:id="rId2"/>
              </a:rPr>
              <a:t>https://think.aber.ac.uk/get-involved/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THINK – the Transport and Health Integrated Research Network</a:t>
            </a:r>
          </a:p>
          <a:p>
            <a:endParaRPr lang="en-GB" dirty="0"/>
          </a:p>
          <a:p>
            <a:r>
              <a:rPr lang="en-GB" dirty="0"/>
              <a:t>Psychology Department, Aberystwyth University.</a:t>
            </a:r>
          </a:p>
          <a:p>
            <a:r>
              <a:rPr lang="en-GB" dirty="0">
                <a:hlinkClick r:id="rId3"/>
              </a:rPr>
              <a:t>THINK@Aber.ac.uk</a:t>
            </a:r>
            <a:r>
              <a:rPr lang="en-GB" dirty="0"/>
              <a:t> </a:t>
            </a:r>
          </a:p>
          <a:p>
            <a:r>
              <a:rPr lang="en-GB" dirty="0"/>
              <a:t>@transporthealth </a:t>
            </a:r>
          </a:p>
          <a:p>
            <a:r>
              <a:rPr lang="en-GB" dirty="0">
                <a:hlinkClick r:id="rId4"/>
              </a:rPr>
              <a:t>https://think.aber.ac.uk/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7" name="Picture 6" descr="A picture containing text, paper clip, stationary&#10;&#10;Description automatically generated">
            <a:extLst>
              <a:ext uri="{FF2B5EF4-FFF2-40B4-BE49-F238E27FC236}">
                <a16:creationId xmlns:a16="http://schemas.microsoft.com/office/drawing/2014/main" id="{4C2BD1C2-9BF8-ACBE-9BAA-9C23B3C02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5" y="878360"/>
            <a:ext cx="4307380" cy="4391966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3B5D1C64-E7E3-070D-12FB-91DE0B211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03" y="5608655"/>
            <a:ext cx="2793890" cy="938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330FBB-A981-3A86-5DE0-FFBC71A891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4097"/>
          <a:stretch/>
        </p:blipFill>
        <p:spPr>
          <a:xfrm>
            <a:off x="85725" y="5466403"/>
            <a:ext cx="12192000" cy="16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796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c8940175-6b1d-4421-86b6-db898d2240e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751</Words>
  <Application>Microsoft Office PowerPoint</Application>
  <PresentationFormat>Widescreen</PresentationFormat>
  <Paragraphs>118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Quicksand</vt:lpstr>
      <vt:lpstr>Symbol</vt:lpstr>
      <vt:lpstr>YouTube Sans</vt:lpstr>
      <vt:lpstr>Office Theme</vt:lpstr>
      <vt:lpstr>Transport and Health Integrated research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our work at THINK</vt:lpstr>
      <vt:lpstr>Thank you!  Please do get involved!</vt:lpstr>
    </vt:vector>
  </TitlesOfParts>
  <Company>Prifysgol Aberystwyth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Musselwhite [chm93] (Staff)</dc:creator>
  <cp:lastModifiedBy>Amy Nicholass [amn18] (Staff)</cp:lastModifiedBy>
  <cp:revision>21</cp:revision>
  <dcterms:created xsi:type="dcterms:W3CDTF">2023-08-30T11:22:47Z</dcterms:created>
  <dcterms:modified xsi:type="dcterms:W3CDTF">2023-12-11T10:34:27Z</dcterms:modified>
</cp:coreProperties>
</file>