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57" r:id="rId8"/>
    <p:sldId id="260" r:id="rId9"/>
    <p:sldId id="261" r:id="rId10"/>
    <p:sldId id="263" r:id="rId11"/>
    <p:sldId id="264" r:id="rId12"/>
    <p:sldId id="266" r:id="rId13"/>
    <p:sldId id="265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490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47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5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72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07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5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6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6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45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69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7FADF-8416-4B0C-99C0-8FB156ACD490}" type="datetimeFigureOut">
              <a:rPr lang="en-GB" smtClean="0"/>
              <a:t>11/12/2023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50C8-E7B6-4F0F-9C61-4BAED4C382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89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Transport equity, culture and ‘culture wars’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6804" y="4310954"/>
            <a:ext cx="9558391" cy="1655762"/>
          </a:xfrm>
        </p:spPr>
        <p:txBody>
          <a:bodyPr>
            <a:noAutofit/>
          </a:bodyPr>
          <a:lstStyle/>
          <a:p>
            <a:r>
              <a:rPr lang="en-GB" sz="3600" b="1" dirty="0"/>
              <a:t>Judith Green</a:t>
            </a:r>
          </a:p>
          <a:p>
            <a:r>
              <a:rPr lang="en-GB" sz="3200" dirty="0"/>
              <a:t>Wellcome Centre for Cultures &amp; Environments of Health</a:t>
            </a:r>
          </a:p>
          <a:p>
            <a:r>
              <a:rPr lang="en-GB" sz="3200" dirty="0"/>
              <a:t>University of Exeter</a:t>
            </a:r>
          </a:p>
        </p:txBody>
      </p:sp>
    </p:spTree>
    <p:extLst>
      <p:ext uri="{BB962C8B-B14F-4D97-AF65-F5344CB8AC3E}">
        <p14:creationId xmlns:p14="http://schemas.microsoft.com/office/powerpoint/2010/main" val="1162299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Policies intervene in complex systems: effects are multiple</a:t>
            </a:r>
          </a:p>
          <a:p>
            <a:r>
              <a:rPr lang="en-GB" sz="3200" dirty="0"/>
              <a:t>Mobility systems are inequitable – but changes can increase inequities </a:t>
            </a:r>
          </a:p>
          <a:p>
            <a:r>
              <a:rPr lang="en-GB" sz="3200" dirty="0"/>
              <a:t>Accept trade-offs, rather than assume a ‘win-win-win’</a:t>
            </a:r>
          </a:p>
          <a:p>
            <a:r>
              <a:rPr lang="en-GB" sz="3200" dirty="0"/>
              <a:t>Mobility cultures are crucial part of local mobility systems. We need to take these into account to:</a:t>
            </a:r>
          </a:p>
          <a:p>
            <a:pPr lvl="1"/>
            <a:r>
              <a:rPr lang="en-GB" sz="2800" dirty="0"/>
              <a:t>Assess likely equity implications of changes</a:t>
            </a:r>
          </a:p>
          <a:p>
            <a:pPr lvl="1"/>
            <a:r>
              <a:rPr lang="en-GB" sz="2800" dirty="0"/>
              <a:t>Offset the risk of bad faith actors undermining efforts in ‘culture wars’</a:t>
            </a:r>
          </a:p>
        </p:txBody>
      </p:sp>
    </p:spTree>
    <p:extLst>
      <p:ext uri="{BB962C8B-B14F-4D97-AF65-F5344CB8AC3E}">
        <p14:creationId xmlns:p14="http://schemas.microsoft.com/office/powerpoint/2010/main" val="81925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/>
              <a:t>Tackling transport systems designed around private cars is essential for: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Transport equity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Health equity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4000" dirty="0"/>
              <a:t>Environmental equity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A triple win?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[picture of busy major road]</a:t>
            </a:r>
          </a:p>
        </p:txBody>
      </p:sp>
    </p:spTree>
    <p:extLst>
      <p:ext uri="{BB962C8B-B14F-4D97-AF65-F5344CB8AC3E}">
        <p14:creationId xmlns:p14="http://schemas.microsoft.com/office/powerpoint/2010/main" val="392839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800" b="1" dirty="0"/>
              <a:t>Policies to decarbonise transport recruited in ‘culture wars’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12403" y="4275893"/>
            <a:ext cx="4140467" cy="2318661"/>
          </a:xfrm>
          <a:prstGeom prst="rect">
            <a:avLst/>
          </a:prstGeom>
          <a:ln>
            <a:solidFill>
              <a:schemeClr val="accent1">
                <a:alpha val="8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630195" y="2786449"/>
            <a:ext cx="3793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[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PHOTO of Rishi Sunak, with the Sun newspaper’s ‘Give us a Brake’ logo at top right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12403" y="1825625"/>
            <a:ext cx="43265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Photo of person cycling over traffic calming measures between planters at entry to residential street</a:t>
            </a:r>
          </a:p>
        </p:txBody>
      </p:sp>
    </p:spTree>
    <p:extLst>
      <p:ext uri="{BB962C8B-B14F-4D97-AF65-F5344CB8AC3E}">
        <p14:creationId xmlns:p14="http://schemas.microsoft.com/office/powerpoint/2010/main" val="29585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Opposition: what is going on?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31822" y="3881786"/>
            <a:ext cx="3242470" cy="205816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38200" y="6074887"/>
            <a:ext cx="9898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Images: bottom left via @</a:t>
            </a:r>
            <a:r>
              <a:rPr lang="en-GB" dirty="0" err="1"/>
              <a:t>RachelMantell</a:t>
            </a:r>
            <a:r>
              <a:rPr lang="en-GB" dirty="0"/>
              <a:t> on X, July 2022; right Emily Kerr  via road.cc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PHOTO of protesters outside County Hall with yellow placards including ‘Keep Oxford Free No to 15 minute city’ and ‘LTNs cause massive gridlock and pollution’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4719" y="1742303"/>
            <a:ext cx="33795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Photo of ULEZ camera pole fallen over, and camera covered with ‘NO ULEZ’ hood</a:t>
            </a:r>
          </a:p>
        </p:txBody>
      </p:sp>
    </p:spTree>
    <p:extLst>
      <p:ext uri="{BB962C8B-B14F-4D97-AF65-F5344CB8AC3E}">
        <p14:creationId xmlns:p14="http://schemas.microsoft.com/office/powerpoint/2010/main" val="2861239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 rot="14193916">
            <a:off x="2967838" y="2038874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16200000">
            <a:off x="6311789" y="1674141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 rot="17649428">
            <a:off x="6223877" y="3966520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 rot="18710808">
            <a:off x="2888988" y="3160537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9"/>
          <p:cNvSpPr/>
          <p:nvPr/>
        </p:nvSpPr>
        <p:spPr>
          <a:xfrm rot="16200000">
            <a:off x="6320956" y="3177176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853866" y="3415136"/>
            <a:ext cx="1900295" cy="11412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Reduce private car use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464640" y="1930888"/>
            <a:ext cx="2434408" cy="1200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Fitter, more able travel more quickly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575580" y="4600419"/>
            <a:ext cx="2323468" cy="1261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Increase use of delivery services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966076" y="1898520"/>
            <a:ext cx="1922327" cy="1050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Increase cycling and walking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50395" y="2028175"/>
            <a:ext cx="1979358" cy="16804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Reduce car access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32730" y="3220876"/>
            <a:ext cx="2401586" cy="1169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Restrict access for trade; visitors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380665" y="5231368"/>
            <a:ext cx="2746992" cy="11639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Longer public transport journeys; more expensive taxis </a:t>
            </a:r>
          </a:p>
        </p:txBody>
      </p:sp>
      <p:sp>
        <p:nvSpPr>
          <p:cNvPr id="19" name="Down Arrow 18"/>
          <p:cNvSpPr/>
          <p:nvPr/>
        </p:nvSpPr>
        <p:spPr>
          <a:xfrm>
            <a:off x="1210642" y="3838310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806181" y="5159767"/>
            <a:ext cx="2033461" cy="9747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Divert traffic to major roads </a:t>
            </a:r>
          </a:p>
        </p:txBody>
      </p:sp>
      <p:sp>
        <p:nvSpPr>
          <p:cNvPr id="21" name="Down Arrow 20"/>
          <p:cNvSpPr/>
          <p:nvPr/>
        </p:nvSpPr>
        <p:spPr>
          <a:xfrm rot="16200000">
            <a:off x="3287303" y="5051240"/>
            <a:ext cx="729465" cy="11918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51022" y="167400"/>
            <a:ext cx="1110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New infrastructure intervenes in a system, with multiple, and unintended, consequences</a:t>
            </a:r>
          </a:p>
        </p:txBody>
      </p:sp>
    </p:spTree>
    <p:extLst>
      <p:ext uri="{BB962C8B-B14F-4D97-AF65-F5344CB8AC3E}">
        <p14:creationId xmlns:p14="http://schemas.microsoft.com/office/powerpoint/2010/main" val="3379670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8062"/>
          </a:xfrm>
        </p:spPr>
        <p:txBody>
          <a:bodyPr>
            <a:normAutofit/>
          </a:bodyPr>
          <a:lstStyle/>
          <a:p>
            <a:r>
              <a:rPr lang="en-GB" b="1" dirty="0"/>
              <a:t>Example: </a:t>
            </a:r>
            <a:r>
              <a:rPr lang="en-GB" b="1" dirty="0">
                <a:solidFill>
                  <a:schemeClr val="accent2"/>
                </a:solidFill>
              </a:rPr>
              <a:t>Male</a:t>
            </a:r>
            <a:r>
              <a:rPr lang="en-GB" b="1" dirty="0"/>
              <a:t> and </a:t>
            </a:r>
            <a:r>
              <a:rPr lang="en-GB" b="1" dirty="0">
                <a:solidFill>
                  <a:schemeClr val="accent4"/>
                </a:solidFill>
              </a:rPr>
              <a:t>female</a:t>
            </a:r>
            <a:r>
              <a:rPr lang="en-GB" b="1" dirty="0"/>
              <a:t> pedestrians injured 2005-2015 in collisions with: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75458" y="2711706"/>
            <a:ext cx="5218419" cy="3809963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43088" y="2721433"/>
            <a:ext cx="6383684" cy="408137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43088" y="2261336"/>
            <a:ext cx="2706451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PEDAL 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75458" y="2188486"/>
            <a:ext cx="30206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b="1" dirty="0"/>
              <a:t>MOTOR CAR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85005" y="6531396"/>
            <a:ext cx="5108872" cy="2714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86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Mode ‘choice’ in UK still socioeconomically patterned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65821" y="2290647"/>
            <a:ext cx="5692064" cy="342129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790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Most economically disadvantaged quintile make:</a:t>
            </a:r>
          </a:p>
          <a:p>
            <a:r>
              <a:rPr lang="en-GB" sz="3200" dirty="0"/>
              <a:t> More walking trips</a:t>
            </a:r>
          </a:p>
          <a:p>
            <a:r>
              <a:rPr lang="en-GB" sz="3200" dirty="0"/>
              <a:t>Fewer car trips</a:t>
            </a:r>
          </a:p>
          <a:p>
            <a:r>
              <a:rPr lang="en-GB" sz="3200" dirty="0"/>
              <a:t>Around 3 x number of bus trips than most advantaged (outside London)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(NTS data)</a:t>
            </a:r>
          </a:p>
        </p:txBody>
      </p:sp>
    </p:spTree>
    <p:extLst>
      <p:ext uri="{BB962C8B-B14F-4D97-AF65-F5344CB8AC3E}">
        <p14:creationId xmlns:p14="http://schemas.microsoft.com/office/powerpoint/2010/main" val="125481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ular Callout 6"/>
          <p:cNvSpPr/>
          <p:nvPr/>
        </p:nvSpPr>
        <p:spPr>
          <a:xfrm>
            <a:off x="562233" y="1618735"/>
            <a:ext cx="11294076" cy="4794422"/>
          </a:xfrm>
          <a:prstGeom prst="wedgeRoundRectCallout">
            <a:avLst>
              <a:gd name="adj1" fmla="val 43171"/>
              <a:gd name="adj2" fmla="val -6681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/>
              <a:t>Cycling as ‘unthinkable’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GB" sz="3200" dirty="0"/>
              <a:t> </a:t>
            </a:r>
            <a:r>
              <a:rPr lang="en-GB" sz="3200" i="1" dirty="0"/>
              <a:t>I wouldn’t be seen dead on a bike… you’d never live it down!</a:t>
            </a:r>
            <a:r>
              <a:rPr lang="en-GB" sz="3200" dirty="0"/>
              <a:t>(</a:t>
            </a:r>
            <a:r>
              <a:rPr lang="en-GB" dirty="0"/>
              <a:t>Young adult, Belfast, Northern Ireland)</a:t>
            </a:r>
          </a:p>
          <a:p>
            <a:r>
              <a:rPr lang="en-GB" sz="3200" i="1" dirty="0"/>
              <a:t>It’s an hour by bus, up hills and its always raining: there is no way you could cycle</a:t>
            </a:r>
            <a:r>
              <a:rPr lang="en-GB" dirty="0"/>
              <a:t> (Welsh rural college student)</a:t>
            </a:r>
          </a:p>
          <a:p>
            <a:r>
              <a:rPr lang="en-GB" sz="3200" i="1" dirty="0"/>
              <a:t>When you’ve made it, you buy a car not a bicycle</a:t>
            </a:r>
            <a:r>
              <a:rPr lang="en-GB" dirty="0"/>
              <a:t> (Black Londoner, England)</a:t>
            </a:r>
          </a:p>
          <a:p>
            <a:pPr marL="0" indent="0">
              <a:buNone/>
            </a:pPr>
            <a:r>
              <a:rPr lang="en-GB" dirty="0"/>
              <a:t>Interviewer: </a:t>
            </a:r>
            <a:r>
              <a:rPr lang="en-GB" sz="3200" i="1" dirty="0"/>
              <a:t>Does anyone here cycle?</a:t>
            </a:r>
          </a:p>
          <a:p>
            <a:pPr marL="0" indent="0">
              <a:buNone/>
            </a:pPr>
            <a:r>
              <a:rPr lang="en-GB" dirty="0"/>
              <a:t>Responses: [general laughter] </a:t>
            </a:r>
            <a:r>
              <a:rPr lang="en-GB" sz="3200" i="1" dirty="0"/>
              <a:t>That’s a ridiculous question!</a:t>
            </a:r>
            <a:r>
              <a:rPr lang="en-GB" dirty="0"/>
              <a:t> (Group of Asian-heritage women, London)</a:t>
            </a:r>
          </a:p>
        </p:txBody>
      </p:sp>
    </p:spTree>
    <p:extLst>
      <p:ext uri="{BB962C8B-B14F-4D97-AF65-F5344CB8AC3E}">
        <p14:creationId xmlns:p14="http://schemas.microsoft.com/office/powerpoint/2010/main" val="2337021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Case study: cycling achieved and not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women from cycle training courses, proud of new skill and keen to take up cycling for transport</a:t>
            </a:r>
          </a:p>
          <a:p>
            <a:r>
              <a:rPr lang="en-GB" dirty="0"/>
              <a:t>6 months later: Rosalind, in suburban London, had opportunities to move from leisure cycling in park, to build confidence on roads; Candy, in inner London, was thwarted.</a:t>
            </a:r>
          </a:p>
          <a:p>
            <a:pPr marL="0" indent="0">
              <a:buNone/>
            </a:pPr>
            <a:r>
              <a:rPr lang="en-GB" i="1" dirty="0"/>
              <a:t>“I practised with the ‘cycling ladies’ in the park” </a:t>
            </a:r>
            <a:r>
              <a:rPr lang="en-GB" dirty="0"/>
              <a:t>(Rosalind)</a:t>
            </a:r>
          </a:p>
          <a:p>
            <a:pPr marL="0" indent="0">
              <a:buNone/>
            </a:pPr>
            <a:r>
              <a:rPr lang="en-GB" dirty="0"/>
              <a:t>“</a:t>
            </a:r>
            <a:r>
              <a:rPr lang="en-GB" i="1" dirty="0"/>
              <a:t>Round my area there’s a lot of kids who take over the park and I don’t want to be the adult trying to learn how to ride a bike, you know what I mean? It’s all these factors, no I’ll go on a bus instead</a:t>
            </a:r>
            <a:r>
              <a:rPr lang="en-GB" dirty="0"/>
              <a:t>” (Candy)</a:t>
            </a:r>
          </a:p>
        </p:txBody>
      </p:sp>
    </p:spTree>
    <p:extLst>
      <p:ext uri="{BB962C8B-B14F-4D97-AF65-F5344CB8AC3E}">
        <p14:creationId xmlns:p14="http://schemas.microsoft.com/office/powerpoint/2010/main" val="3829036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81e2530c-3952-4073-8aa9-5cea8e27040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f10cda4-ea18-43d4-9a91-166787d7eb7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562A1DD5E7414CB63CDC985511EA75" ma:contentTypeVersion="16" ma:contentTypeDescription="Create a new document." ma:contentTypeScope="" ma:versionID="b5eb6ce265af6c87b8f2a9437a8fe2cc">
  <xsd:schema xmlns:xsd="http://www.w3.org/2001/XMLSchema" xmlns:xs="http://www.w3.org/2001/XMLSchema" xmlns:p="http://schemas.microsoft.com/office/2006/metadata/properties" xmlns:ns3="9f10cda4-ea18-43d4-9a91-166787d7eb76" xmlns:ns4="4645c41d-e516-4aec-9fde-970aef86164b" targetNamespace="http://schemas.microsoft.com/office/2006/metadata/properties" ma:root="true" ma:fieldsID="b6ef0f1c9e614691efc058ecbc7c23e1" ns3:_="" ns4:_="">
    <xsd:import namespace="9f10cda4-ea18-43d4-9a91-166787d7eb76"/>
    <xsd:import namespace="4645c41d-e516-4aec-9fde-970aef86164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0cda4-ea18-43d4-9a91-166787d7e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45c41d-e516-4aec-9fde-970aef8616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CFC6007-0731-4848-9839-5650BDD735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EFC561-27F0-4DEF-8E73-88C9B6EF75B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645c41d-e516-4aec-9fde-970aef86164b"/>
    <ds:schemaRef ds:uri="9f10cda4-ea18-43d4-9a91-166787d7eb7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0098D58-0ACB-4739-9B7C-6FB3020D87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10cda4-ea18-43d4-9a91-166787d7eb76"/>
    <ds:schemaRef ds:uri="4645c41d-e516-4aec-9fde-970aef8616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752</TotalTime>
  <Words>578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Transport equity, culture and ‘culture wars’</vt:lpstr>
      <vt:lpstr>Tackling transport systems designed around private cars is essential for:</vt:lpstr>
      <vt:lpstr>Policies to decarbonise transport recruited in ‘culture wars’</vt:lpstr>
      <vt:lpstr>Opposition: what is going on?</vt:lpstr>
      <vt:lpstr>PowerPoint Presentation</vt:lpstr>
      <vt:lpstr>Example: Male and female pedestrians injured 2005-2015 in collisions with:</vt:lpstr>
      <vt:lpstr>Mode ‘choice’ in UK still socioeconomically patterned</vt:lpstr>
      <vt:lpstr>Cycling as ‘unthinkable’</vt:lpstr>
      <vt:lpstr>Case study: cycling achieved and not</vt:lpstr>
      <vt:lpstr>Conclusions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equity, culture and ‘culture wars’</dc:title>
  <dc:creator>Green, Judith</dc:creator>
  <cp:lastModifiedBy>Amy Nicholass [amn18] (Staff)</cp:lastModifiedBy>
  <cp:revision>32</cp:revision>
  <dcterms:created xsi:type="dcterms:W3CDTF">2023-12-10T14:37:25Z</dcterms:created>
  <dcterms:modified xsi:type="dcterms:W3CDTF">2023-12-11T18:23:04Z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0x0101000C562A1DD5E7414CB63CDC985511EA75</vt:lpwstr>
  </property>
</Properties>
</file>