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63" r:id="rId3"/>
    <p:sldId id="266" r:id="rId4"/>
    <p:sldId id="257" r:id="rId5"/>
    <p:sldId id="256" r:id="rId6"/>
    <p:sldId id="260" r:id="rId7"/>
    <p:sldId id="258" r:id="rId8"/>
    <p:sldId id="267" r:id="rId9"/>
    <p:sldId id="259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352" autoAdjust="0"/>
  </p:normalViewPr>
  <p:slideViewPr>
    <p:cSldViewPr snapToGrid="0">
      <p:cViewPr varScale="1">
        <p:scale>
          <a:sx n="68" d="100"/>
          <a:sy n="68" d="100"/>
        </p:scale>
        <p:origin x="12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43D49-EE72-470D-B287-20E51A7FE9D2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2B7F8-D43B-4363-9C29-7BADEBA22F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2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13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4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23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30000" dirty="0"/>
              <a:t>1</a:t>
            </a:r>
            <a:r>
              <a:rPr lang="en-GB" dirty="0"/>
              <a:t>https://www.newforestnpa.gov.uk/app/uploads/2020/05/New-Forest-Visitor-Survey-report.pdf</a:t>
            </a:r>
          </a:p>
          <a:p>
            <a:r>
              <a:rPr lang="en-GB" baseline="30000" dirty="0"/>
              <a:t>2</a:t>
            </a:r>
            <a:r>
              <a:rPr lang="en-GB" dirty="0"/>
              <a:t>https://www.beacons-npa.gov.uk/wp-content/uploads/Brecon-Beacons-Visitor-Survey-Final-report-May-2017-English-.pdf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69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30000" dirty="0"/>
              <a:t>1</a:t>
            </a:r>
            <a:r>
              <a:rPr lang="en-GB" dirty="0"/>
              <a:t>https://www.newforestnpa.gov.uk/app/uploads/2020/05/New-Forest-Visitor-Survey-report.pdf</a:t>
            </a:r>
          </a:p>
          <a:p>
            <a:r>
              <a:rPr lang="en-GB" baseline="30000" dirty="0"/>
              <a:t>2‘</a:t>
            </a:r>
            <a:r>
              <a:rPr lang="en-GB" baseline="0" dirty="0"/>
              <a:t>Sustainable transport in rural tourism: a social practice perspective of visitor travel experiences in the New Forest National Park’. Doctoral Thesis (Doctoral). Bournemouth University. </a:t>
            </a:r>
            <a:r>
              <a:rPr lang="en-GB" dirty="0"/>
              <a:t>ttp://eprints.bournemouth.ac.uk/33156/</a:t>
            </a:r>
          </a:p>
          <a:p>
            <a:r>
              <a:rPr lang="en-GB" baseline="30000" dirty="0"/>
              <a:t>3</a:t>
            </a:r>
            <a:r>
              <a:rPr lang="en-GB" dirty="0"/>
              <a:t>Visit Britain. 2021. https://www.visitbritain.org/online-data-browser [Accessed 08 February 2021]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54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24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https://www.bbc.co.uk/news/uk-wales-65216905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356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2B7F8-D43B-4363-9C29-7BADEBA22F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3117A-6F5E-8DB3-8F40-CB7E559C2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06CD79-94CA-3180-6107-B8E79AD21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F83E7-C33F-CE8B-66BE-C23A927F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F073E-E36C-3659-A505-9F19953C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7BEEE-D082-88A5-FF23-B82DABCB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33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91A9-D38B-7034-471E-A70C170AB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F1430-6765-F1D8-37D9-F9062CB6E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C6B2B-E53F-B565-7C66-C3E0EE127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931BD-A356-A969-ABA5-C33EA90E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65187-04CF-3CC8-A9E8-5D08C8AD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37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07FB4-90EF-B23B-A350-8DB4D228C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45B85-064F-75CE-8EFB-11093CAA8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EEBE-91BB-4E12-898B-0BA91C51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41F0F-9BF1-05A5-C068-8D8885E1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6FEE-73E0-77DC-E87C-2ECF9EAE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3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8BC3-A902-E67C-4000-F7146485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FB07-FBC4-224E-61F3-0F9467AC0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195A0-F89B-0515-8F0D-1302B797E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7CEB2-4593-019C-E115-EA23D06D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758AF-5305-E432-0356-BE665A49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70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B1E73-C284-A5C7-590D-C28D987E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0E743-3F76-2480-2771-79199AFD4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F8182-73E4-B83F-FDEA-0AB3085B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72C7D-E673-8DC9-E66F-FC938F95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82617-5323-5881-248F-B9E9DDB2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5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D4A2-4277-258F-6F5D-B146E7F78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5A7F4-1D66-E78C-F9DF-B188B9CDA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5363C-379C-A652-5DCF-CAA3CF664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828F0-AD7C-4B4F-E4C8-D5C4D194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33556-44B0-64A0-DF64-076927BB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3356A-84C2-53B9-0BE0-3AE1D263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026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CE563-E1E2-95D7-3974-B335A509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6DCF8-8F32-3EDB-231D-104738B81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59967-2138-CC78-940F-BEF2C05CC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28304-A4F2-7C8E-4F70-05C503A68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D87C1-6C17-5905-6C04-CCB987727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50C418-B2B6-C18C-5CC7-AB4C1112F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91940A-0E20-B5B4-C8B6-743381D57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D76CF-0C6B-6407-DF39-9E4E2FA2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20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C8C4-61C1-9AF2-ECD8-5894676B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27CC7-97F1-B5CB-CD5A-C4F2D648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2BD28-C264-A2A9-6493-12E2BCD7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EEE0A-4586-6C19-3F5F-69CCF8CC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5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7EE26-8682-C3A9-EA3B-AD5B1E06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3076D-A5C6-0BB9-47E0-2A686B3A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47251-4F73-1A85-6E3A-5EB0BD3D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03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24EDE-247E-B8B5-09CC-E4C10A09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37C15-5475-EE2D-37F4-3E81660DF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31D30-7E85-8E15-C4D9-AF253A3A7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81D76-96C3-11D4-309F-E04B7F93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C7252-CD06-BBE3-C7CE-B48829F1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0770E-81E8-D76D-A18F-F3007BDE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16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AF29-04B9-6248-2EF7-279CEBBF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C0641-B35A-18BF-9FBA-CF6856513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15902-8428-79DB-A685-261742102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05323-0FF8-1856-C9F1-0A2F35CD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50A44-8422-FD02-8A0C-08A70C79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C8922-9548-8B93-0FC5-48FEDF83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8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46C77-60D1-FADA-91A5-016996ED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35679-97AC-1E0A-0031-0EC4D6FCA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8B694-476C-08E8-339F-6944E865E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05119-4CB0-4F8F-8DE9-6ED6FEF5A2E1}" type="datetimeFigureOut">
              <a:rPr lang="en-GB" smtClean="0"/>
              <a:t>18/01/2024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DC6B3-6814-B7FE-5883-54087897B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68A0F-A6C3-87BC-7B34-99C8355F0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1070B-5C51-485A-B631-A391D67CA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78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5E12-3D01-C503-CE2E-8EBBA33F37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  <a:cs typeface="Calibri Light"/>
              </a:rPr>
              <a:t>Visiting the countryside</a:t>
            </a:r>
            <a:br>
              <a:rPr lang="en-GB" b="1" dirty="0">
                <a:solidFill>
                  <a:schemeClr val="bg1"/>
                </a:solidFill>
                <a:cs typeface="Calibri Light"/>
              </a:rPr>
            </a:br>
            <a:r>
              <a:rPr lang="en-GB" sz="4400" b="1" dirty="0">
                <a:solidFill>
                  <a:schemeClr val="bg1"/>
                </a:solidFill>
                <a:cs typeface="Calibri Light"/>
              </a:rPr>
              <a:t>Impacts and opportunities for health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8C5A-6038-1D8E-2579-9D5AD892FD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n-GB" dirty="0">
              <a:cs typeface="Calibri"/>
            </a:endParaRPr>
          </a:p>
          <a:p>
            <a:r>
              <a:rPr lang="en-GB" dirty="0">
                <a:solidFill>
                  <a:schemeClr val="bg1"/>
                </a:solidFill>
                <a:cs typeface="Calibri"/>
              </a:rPr>
              <a:t>Angela Smith – Bournemouth University</a:t>
            </a:r>
          </a:p>
          <a:p>
            <a:r>
              <a:rPr lang="en-GB" dirty="0">
                <a:solidFill>
                  <a:schemeClr val="bg1"/>
                </a:solidFill>
                <a:cs typeface="Calibri"/>
              </a:rPr>
              <a:t>Nick Davies – Glasgow Caledonian University</a:t>
            </a:r>
          </a:p>
          <a:p>
            <a:r>
              <a:rPr lang="en-GB" dirty="0">
                <a:solidFill>
                  <a:schemeClr val="bg1"/>
                </a:solidFill>
                <a:cs typeface="Calibri"/>
              </a:rPr>
              <a:t>Richard Weston – University of Central Lancashire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A904A-8220-19E6-136B-D31744E7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09" y="5838092"/>
            <a:ext cx="664189" cy="69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E0363C-063F-C732-56A4-A69EB057C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4923" y="5833034"/>
            <a:ext cx="1356213" cy="70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20ACCB-FE4C-1BE9-BC5B-81D54616F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780" y="5835693"/>
            <a:ext cx="981761" cy="6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98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ED57-6DC0-409E-1E7C-626CD2EC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Decarbonising Leisure Travel Network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41E8D-25F5-33A2-9069-4475F7008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cs typeface="Calibri"/>
              </a:rPr>
              <a:t>Made up of destinations, local authorities and transport organisations (and of course us academics) concerned reducing the level of private car use for leisure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Mission statement concentrates on:</a:t>
            </a:r>
            <a:endParaRPr lang="en-US" dirty="0">
              <a:cs typeface="Calibri"/>
            </a:endParaRPr>
          </a:p>
          <a:p>
            <a:r>
              <a:rPr lang="en-GB" dirty="0">
                <a:cs typeface="Calibri"/>
              </a:rPr>
              <a:t>Sharing knowledge and good practice for developing sustainable leisure travel. </a:t>
            </a:r>
          </a:p>
          <a:p>
            <a:r>
              <a:rPr lang="en-GB" dirty="0">
                <a:cs typeface="Calibri"/>
              </a:rPr>
              <a:t>Prioritising alternatives to the private car both to/from and within destinations</a:t>
            </a:r>
          </a:p>
          <a:p>
            <a:r>
              <a:rPr lang="en-GB" dirty="0">
                <a:cs typeface="Calibri"/>
              </a:rPr>
              <a:t>Developing a research agenda on leisure travel behaviour</a:t>
            </a: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609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73D9-DEBA-8784-192F-DFF4E12A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4706"/>
          </a:xfrm>
        </p:spPr>
        <p:txBody>
          <a:bodyPr/>
          <a:lstStyle/>
          <a:p>
            <a:r>
              <a:rPr lang="en-GB" b="1" dirty="0">
                <a:cs typeface="Calibri Light"/>
              </a:rPr>
              <a:t>Activities thus far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D3CFD-887C-88E9-DA6A-CC936BF5C95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5400" y="1508125"/>
            <a:ext cx="5157788" cy="43529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cs typeface="Calibri"/>
              </a:rPr>
              <a:t>Kick-off meeting (June 2022) and workshop (July 2022)</a:t>
            </a:r>
          </a:p>
          <a:p>
            <a:r>
              <a:rPr lang="en-GB" dirty="0">
                <a:cs typeface="Calibri"/>
              </a:rPr>
              <a:t>Bi-monthly meetings, with presentations on best-practice including:</a:t>
            </a:r>
          </a:p>
          <a:p>
            <a:pPr lvl="1"/>
            <a:r>
              <a:rPr lang="en-US" dirty="0">
                <a:cs typeface="Calibri"/>
              </a:rPr>
              <a:t>New Forest Tour (seasonal open top bus)</a:t>
            </a:r>
          </a:p>
          <a:p>
            <a:pPr lvl="1"/>
            <a:r>
              <a:rPr lang="en-GB" dirty="0"/>
              <a:t>The Heart of Wales Line Walking Trail</a:t>
            </a:r>
          </a:p>
          <a:p>
            <a:pPr lvl="1"/>
            <a:r>
              <a:rPr lang="en-US" dirty="0">
                <a:cs typeface="Calibri"/>
              </a:rPr>
              <a:t>Maritime Mile Project, Ayrshire</a:t>
            </a:r>
          </a:p>
          <a:p>
            <a:pPr lvl="1"/>
            <a:r>
              <a:rPr lang="en-US" dirty="0">
                <a:cs typeface="Calibri"/>
              </a:rPr>
              <a:t>Daffodil line and its development</a:t>
            </a:r>
          </a:p>
          <a:p>
            <a:pPr lvl="1"/>
            <a:r>
              <a:rPr lang="en-US" dirty="0">
                <a:cs typeface="Calibri"/>
              </a:rPr>
              <a:t>Academic output on state of play for leisure travel</a:t>
            </a:r>
          </a:p>
          <a:p>
            <a:pPr lvl="1"/>
            <a:endParaRPr lang="en-GB" dirty="0">
              <a:cs typeface="Calibri"/>
            </a:endParaRPr>
          </a:p>
          <a:p>
            <a:pPr lvl="1"/>
            <a:endParaRPr lang="en-GB" dirty="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dirty="0"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025" y="19042"/>
            <a:ext cx="4633246" cy="2505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852" y="2006168"/>
            <a:ext cx="3871964" cy="2154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030" y="4013818"/>
            <a:ext cx="4324845" cy="24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19" descr="A red bus on a street&#10;&#10;Description automatically generated">
            <a:extLst>
              <a:ext uri="{FF2B5EF4-FFF2-40B4-BE49-F238E27FC236}">
                <a16:creationId xmlns:a16="http://schemas.microsoft.com/office/drawing/2014/main" id="{299A982C-94A4-108D-FBC4-C63E437990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r="2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1F988E-5E0D-DC5E-DCA2-DB1BCA83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latin typeface="+mn-lt"/>
              </a:rPr>
              <a:t>High car use – most trips to reach National Parks are made by car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451F0BF-32E4-0A27-169A-C26724602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1" y="2434201"/>
            <a:ext cx="4507990" cy="405867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For example:</a:t>
            </a:r>
          </a:p>
          <a:p>
            <a:pPr marL="0" indent="0">
              <a:buNone/>
            </a:pPr>
            <a:r>
              <a:rPr lang="en-US" sz="2400" dirty="0"/>
              <a:t>New Forest National Park</a:t>
            </a:r>
          </a:p>
          <a:p>
            <a:pPr marL="0" indent="0">
              <a:buNone/>
            </a:pPr>
            <a:r>
              <a:rPr lang="en-US" sz="2400" dirty="0"/>
              <a:t>90% of visitors arrive by car</a:t>
            </a:r>
            <a:r>
              <a:rPr lang="en-US" sz="2400" baseline="30000" dirty="0"/>
              <a:t>1 </a:t>
            </a:r>
            <a:r>
              <a:rPr lang="en-US" sz="2400" dirty="0"/>
              <a:t>(2018/2019)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Bannau</a:t>
            </a:r>
            <a:r>
              <a:rPr lang="en-US" sz="2400" dirty="0"/>
              <a:t> </a:t>
            </a:r>
            <a:r>
              <a:rPr lang="en-US" sz="2400" dirty="0" err="1"/>
              <a:t>Brycheiniog</a:t>
            </a:r>
            <a:r>
              <a:rPr lang="en-US" sz="2400" dirty="0"/>
              <a:t> National Park</a:t>
            </a:r>
          </a:p>
          <a:p>
            <a:pPr marL="0" indent="0">
              <a:buNone/>
            </a:pPr>
            <a:r>
              <a:rPr lang="en-US" sz="2400" dirty="0"/>
              <a:t>83% “travel around the Park by car”</a:t>
            </a:r>
            <a:r>
              <a:rPr lang="en-US" sz="2400" baseline="30000" dirty="0"/>
              <a:t>2 </a:t>
            </a:r>
            <a:r>
              <a:rPr lang="en-US" sz="2400" dirty="0"/>
              <a:t>(2016/2017)</a:t>
            </a:r>
          </a:p>
          <a:p>
            <a:pPr marL="0" indent="0">
              <a:buNone/>
            </a:pPr>
            <a:r>
              <a:rPr lang="en-US" sz="2400" baseline="30000" dirty="0"/>
              <a:t>(Estimated 4.3 million visitors in 2019)</a:t>
            </a:r>
          </a:p>
          <a:p>
            <a:pPr marL="0" indent="0">
              <a:buNone/>
            </a:pP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337688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ar with bicycles on the back of it&#10;&#10;Description automatically generated">
            <a:extLst>
              <a:ext uri="{FF2B5EF4-FFF2-40B4-BE49-F238E27FC236}">
                <a16:creationId xmlns:a16="http://schemas.microsoft.com/office/drawing/2014/main" id="{DAE091F7-2C06-0C76-2556-57EB1CB568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5" t="20225" r="16484"/>
          <a:stretch/>
        </p:blipFill>
        <p:spPr>
          <a:xfrm>
            <a:off x="-1" y="-2"/>
            <a:ext cx="5410198" cy="6858001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8FF581-E367-E70C-2BA9-E0B70C9B5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+mn-lt"/>
              </a:rPr>
              <a:t>Car </a:t>
            </a:r>
            <a:r>
              <a:rPr lang="en-US" sz="3600" b="1" dirty="0">
                <a:latin typeface="+mn-lt"/>
              </a:rPr>
              <a:t>use</a:t>
            </a:r>
            <a:r>
              <a:rPr lang="en-US" sz="4000" b="1" dirty="0">
                <a:latin typeface="+mn-lt"/>
              </a:rPr>
              <a:t> is embedded within visiting practices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DF6766-E4A9-186B-4156-A35DEADEE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4200" y="2463800"/>
            <a:ext cx="6210300" cy="39885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000" b="1" dirty="0"/>
              <a:t>Private vehicles support outdoor pursuits</a:t>
            </a:r>
          </a:p>
          <a:p>
            <a:pPr marL="0" indent="0">
              <a:buNone/>
            </a:pPr>
            <a:r>
              <a:rPr lang="en-US" sz="1800" dirty="0"/>
              <a:t>(70% and 76% of visitors to the New Forest taking part in off-road cycling and on-road cycling respectively, arrived by car</a:t>
            </a:r>
            <a:r>
              <a:rPr lang="en-US" sz="1800" baseline="30000" dirty="0"/>
              <a:t>1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sz="2000" b="1" dirty="0"/>
              <a:t>Rural tourism often involves complex trip patterns</a:t>
            </a:r>
          </a:p>
          <a:p>
            <a:pPr marL="0" indent="0">
              <a:buNone/>
            </a:pPr>
            <a:r>
              <a:rPr lang="en-GB" sz="1800" dirty="0"/>
              <a:t>(48% of visits to the New Forest incorporated multiple stops</a:t>
            </a:r>
            <a:r>
              <a:rPr lang="en-GB" sz="1800" baseline="30000" dirty="0"/>
              <a:t>2</a:t>
            </a:r>
            <a:r>
              <a:rPr lang="en-GB" sz="1800" dirty="0"/>
              <a:t>)</a:t>
            </a:r>
            <a:endParaRPr lang="en-US" sz="1800" dirty="0"/>
          </a:p>
          <a:p>
            <a:pPr marL="0" indent="0">
              <a:buNone/>
            </a:pPr>
            <a:r>
              <a:rPr lang="en-US" sz="2000" b="1" dirty="0"/>
              <a:t>Rural tourism is mostly a group activity</a:t>
            </a:r>
          </a:p>
          <a:p>
            <a:pPr marL="0" indent="0">
              <a:buNone/>
            </a:pPr>
            <a:r>
              <a:rPr lang="en-GB" sz="1800" dirty="0"/>
              <a:t>Rural tourism is rarely a solitary pursuit with just 14% of day visits to villages and the rural countryside being made alone</a:t>
            </a:r>
            <a:r>
              <a:rPr lang="en-GB" sz="1800" baseline="30000" dirty="0"/>
              <a:t>3</a:t>
            </a:r>
            <a:r>
              <a:rPr lang="en-GB" sz="1800" dirty="0"/>
              <a:t>. </a:t>
            </a:r>
            <a:endParaRPr lang="en-US" sz="1800" dirty="0"/>
          </a:p>
          <a:p>
            <a:pPr marL="0" indent="0">
              <a:buNone/>
            </a:pPr>
            <a:r>
              <a:rPr lang="en-US" sz="2000" b="1" dirty="0"/>
              <a:t>Limited non-car accessibility</a:t>
            </a:r>
          </a:p>
          <a:p>
            <a:pPr marL="0" indent="0">
              <a:buNone/>
            </a:pPr>
            <a:r>
              <a:rPr lang="en-US" sz="1800" dirty="0"/>
              <a:t>Popular rural destinations are remote from public transport services. Plus need to consider the visitor’s origin which may also not be connected.</a:t>
            </a:r>
          </a:p>
        </p:txBody>
      </p:sp>
    </p:spTree>
    <p:extLst>
      <p:ext uri="{BB962C8B-B14F-4D97-AF65-F5344CB8AC3E}">
        <p14:creationId xmlns:p14="http://schemas.microsoft.com/office/powerpoint/2010/main" val="343803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erson riding a bicycle on a road&#10;&#10;Description automatically generated">
            <a:extLst>
              <a:ext uri="{FF2B5EF4-FFF2-40B4-BE49-F238E27FC236}">
                <a16:creationId xmlns:a16="http://schemas.microsoft.com/office/drawing/2014/main" id="{F4DDC57C-3602-B55A-B375-EED39008D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EB0BB-D7F9-2E25-BA8F-979A56A4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012690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>
                <a:latin typeface="+mn-lt"/>
              </a:rPr>
              <a:t>Impacts – not the visiting experience you hoped for!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09F4-E109-2F45-5391-B40A20E4C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/>
            <a:r>
              <a:rPr lang="en-US" sz="1800" b="1" dirty="0"/>
              <a:t>Climate change </a:t>
            </a:r>
            <a:r>
              <a:rPr lang="en-US" sz="1800" dirty="0"/>
              <a:t>– Visitor transport estimated to contribute to around a quarter of the Lake District National Park’s carbon footprint, and the impact is increasing.</a:t>
            </a:r>
          </a:p>
          <a:p>
            <a:pPr marL="0"/>
            <a:r>
              <a:rPr lang="en-US" sz="1800" b="1" dirty="0"/>
              <a:t>Poor Air Quality </a:t>
            </a:r>
            <a:endParaRPr lang="en-US" sz="1800" dirty="0"/>
          </a:p>
          <a:p>
            <a:pPr marL="0"/>
            <a:r>
              <a:rPr lang="en-US" sz="1800" b="1" dirty="0"/>
              <a:t>Noise</a:t>
            </a:r>
            <a:r>
              <a:rPr lang="en-US" sz="1800" dirty="0"/>
              <a:t> </a:t>
            </a:r>
          </a:p>
          <a:p>
            <a:pPr marL="0"/>
            <a:r>
              <a:rPr lang="en-US" sz="1800" b="1" dirty="0"/>
              <a:t>Visual Intrusion</a:t>
            </a:r>
          </a:p>
          <a:p>
            <a:pPr marL="0"/>
            <a:r>
              <a:rPr lang="en-US" sz="1800" b="1" dirty="0"/>
              <a:t>Congestion</a:t>
            </a:r>
          </a:p>
          <a:p>
            <a:pPr marL="0"/>
            <a:r>
              <a:rPr lang="en-US" sz="1800" b="1" dirty="0"/>
              <a:t>Inappropriate/illegal parking</a:t>
            </a:r>
          </a:p>
          <a:p>
            <a:pPr marL="0"/>
            <a:r>
              <a:rPr lang="en-US" sz="1800" b="1" dirty="0"/>
              <a:t>Severance</a:t>
            </a:r>
          </a:p>
          <a:p>
            <a:pPr marL="0"/>
            <a:r>
              <a:rPr lang="en-US" sz="1800" b="1" dirty="0"/>
              <a:t>Danger</a:t>
            </a:r>
          </a:p>
          <a:p>
            <a:pPr marL="0"/>
            <a:endParaRPr lang="en-US" sz="1600" dirty="0"/>
          </a:p>
          <a:p>
            <a:pPr marL="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551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8181-6B54-5FCF-69C2-D5BABA9D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58800"/>
            <a:ext cx="4815238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different approach or more of the same…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A7FA7-3DBD-3688-57E5-9EF9A1043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2194102"/>
            <a:ext cx="3760434" cy="390858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Growing population with increasing car ownership and use, particularly for leisure travel. </a:t>
            </a:r>
          </a:p>
          <a:p>
            <a:r>
              <a:rPr lang="en-US" sz="2400" dirty="0"/>
              <a:t>Significant change will only be achieved through traffic management and wider policies to shift away from car ownership.</a:t>
            </a:r>
          </a:p>
          <a:p>
            <a:r>
              <a:rPr lang="en-US" sz="2400" dirty="0"/>
              <a:t>Political Hot Potato!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3FBFC-6E11-3722-10F3-2532D593E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14445" r="40833" b="13704"/>
          <a:stretch/>
        </p:blipFill>
        <p:spPr>
          <a:xfrm>
            <a:off x="6059138" y="661916"/>
            <a:ext cx="4927779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AD777-EA8D-1E8B-BDDD-DD476A955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natural places to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26C28-8121-2170-A40B-12C2E4A260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Access to rural areas by public transport has fallen over recent decades.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CPRE are now referring to some rural areas (and smaller market towns) as “</a:t>
            </a:r>
            <a:r>
              <a:rPr lang="en-GB" i="1" dirty="0"/>
              <a:t>transport deserts”.</a:t>
            </a:r>
          </a:p>
          <a:p>
            <a:pPr marL="0" indent="0" algn="r">
              <a:buNone/>
            </a:pPr>
            <a:r>
              <a:rPr lang="en-GB" sz="1400" dirty="0"/>
              <a:t>(cpre.or.uk/resources)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AE3AE-DFCD-D0B1-27C4-29C05BEA90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“</a:t>
            </a:r>
            <a:r>
              <a:rPr lang="en-GB" i="1" dirty="0"/>
              <a:t>People with nature on their doorstep are more active, mentally more resilient and have better all-round health</a:t>
            </a:r>
            <a:r>
              <a:rPr lang="en-GB" dirty="0"/>
              <a:t>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Just a third of low income households are within a short walk to greenspace.</a:t>
            </a:r>
          </a:p>
          <a:p>
            <a:pPr marL="0" indent="0" algn="r">
              <a:buNone/>
            </a:pPr>
            <a:r>
              <a:rPr lang="en-GB" sz="1400" dirty="0"/>
              <a:t>(www.wildlifetrusts.org)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29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3A20-6684-245C-6E33-6D5DCA3B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Questions for discussion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8301CF-6F16-EE99-38EE-B289B6BD6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We need to go beyond promoting different modes, but how can we best communicate this to stakeholders? </a:t>
            </a:r>
          </a:p>
          <a:p>
            <a:endParaRPr lang="en-GB" dirty="0"/>
          </a:p>
          <a:p>
            <a:r>
              <a:rPr lang="en-GB" dirty="0"/>
              <a:t>Is more carrot and/or more stick enough?</a:t>
            </a:r>
          </a:p>
          <a:p>
            <a:endParaRPr lang="en-GB" dirty="0"/>
          </a:p>
          <a:p>
            <a:r>
              <a:rPr lang="en-GB" dirty="0"/>
              <a:t>Is demand management an option?</a:t>
            </a:r>
          </a:p>
          <a:p>
            <a:endParaRPr lang="en-GB" dirty="0"/>
          </a:p>
          <a:p>
            <a:r>
              <a:rPr lang="en-GB" dirty="0"/>
              <a:t>What ‘transport</a:t>
            </a:r>
            <a:r>
              <a:rPr lang="en-GB"/>
              <a:t>’ lessons were learned </a:t>
            </a:r>
            <a:r>
              <a:rPr lang="en-GB" dirty="0"/>
              <a:t>from the </a:t>
            </a:r>
            <a:r>
              <a:rPr lang="en-GB"/>
              <a:t>recent pandemic?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655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1df47de3-6fc9-4bd1-b7b8-f7ecd7f048e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701</Words>
  <Application>Microsoft Office PowerPoint</Application>
  <PresentationFormat>Widescreen</PresentationFormat>
  <Paragraphs>86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Office Theme</vt:lpstr>
      <vt:lpstr>Visiting the countryside Impacts and opportunities for health</vt:lpstr>
      <vt:lpstr>Decarbonising Leisure Travel Network</vt:lpstr>
      <vt:lpstr>Activities thus far</vt:lpstr>
      <vt:lpstr>High car use – most trips to reach National Parks are made by car</vt:lpstr>
      <vt:lpstr>Car use is embedded within visiting practices</vt:lpstr>
      <vt:lpstr>Impacts – not the visiting experience you hoped for!</vt:lpstr>
      <vt:lpstr>A different approach or more of the same…</vt:lpstr>
      <vt:lpstr>Importance of natural places to health</vt:lpstr>
      <vt:lpstr>Questions for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car use – most trips to reach National Parks are made by car</dc:title>
  <dc:creator>Angela Smith</dc:creator>
  <cp:lastModifiedBy>Amy Nicholass [amn18] (Staff)</cp:lastModifiedBy>
  <cp:revision>156</cp:revision>
  <dcterms:created xsi:type="dcterms:W3CDTF">2023-12-07T09:14:34Z</dcterms:created>
  <dcterms:modified xsi:type="dcterms:W3CDTF">2024-01-18T11:34:12Z</dcterms:modified>
</cp:coreProperties>
</file>