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0" r:id="rId2"/>
    <p:sldId id="263" r:id="rId3"/>
    <p:sldId id="264" r:id="rId4"/>
    <p:sldId id="265" r:id="rId5"/>
    <p:sldId id="262" r:id="rId6"/>
    <p:sldId id="276" r:id="rId7"/>
    <p:sldId id="277" r:id="rId8"/>
    <p:sldId id="266" r:id="rId9"/>
    <p:sldId id="275" r:id="rId10"/>
    <p:sldId id="270" r:id="rId11"/>
    <p:sldId id="272" r:id="rId12"/>
    <p:sldId id="273" r:id="rId13"/>
    <p:sldId id="274" r:id="rId14"/>
    <p:sldId id="271" r:id="rId15"/>
    <p:sldId id="318" r:id="rId16"/>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rytvpsrvfil0002\shared\PHTOP\CCDC\Sarah%20Jones\Environmental%20Health%20Protection\GDL%20paper%20-%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etpndc02\users\Sarah.Jones2\My%20Documents\Environmental%20Health%20Protection\Graduated%20driver%20licencing\GDL%20-%20databases%20and%20spreadsheets%20new%20September%202011\GB%20GDL%20240113.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rytvpsrvfil0002\shared\PHTOP\CCDC\Sarah%20Jones\Environmental%20Health%20Protection\GDL%20paper%20-%20dat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GB" sz="1800"/>
              <a:t>Average proportions of trips per person per year </a:t>
            </a:r>
          </a:p>
          <a:p>
            <a:pPr>
              <a:defRPr sz="1800"/>
            </a:pPr>
            <a:r>
              <a:rPr lang="en-GB" sz="1800"/>
              <a:t>2017 to 2019</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6307669788547015E-2"/>
          <c:y val="0.20501037464849886"/>
          <c:w val="0.94306972767383124"/>
          <c:h val="0.64146426425820002"/>
        </c:manualLayout>
      </c:layout>
      <c:lineChart>
        <c:grouping val="standard"/>
        <c:varyColors val="0"/>
        <c:ser>
          <c:idx val="0"/>
          <c:order val="0"/>
          <c:tx>
            <c:strRef>
              <c:f>'Trips per person per year x mod'!$L$54</c:f>
              <c:strCache>
                <c:ptCount val="1"/>
                <c:pt idx="0">
                  <c:v>Car / van driver</c:v>
                </c:pt>
              </c:strCache>
            </c:strRef>
          </c:tx>
          <c:spPr>
            <a:ln w="28575" cap="rnd">
              <a:solidFill>
                <a:schemeClr val="tx1"/>
              </a:solidFill>
              <a:round/>
            </a:ln>
            <a:effectLst/>
          </c:spPr>
          <c:marker>
            <c:symbol val="none"/>
          </c:marker>
          <c:cat>
            <c:strRef>
              <c:f>'Trips per person per year x mod'!$O$53:$U$53</c:f>
              <c:strCache>
                <c:ptCount val="7"/>
                <c:pt idx="0">
                  <c:v>17-20</c:v>
                </c:pt>
                <c:pt idx="1">
                  <c:v>21-29</c:v>
                </c:pt>
                <c:pt idx="2">
                  <c:v>30-39</c:v>
                </c:pt>
                <c:pt idx="3">
                  <c:v>40-49</c:v>
                </c:pt>
                <c:pt idx="4">
                  <c:v>50-59</c:v>
                </c:pt>
                <c:pt idx="5">
                  <c:v>60-69</c:v>
                </c:pt>
                <c:pt idx="6">
                  <c:v>70+</c:v>
                </c:pt>
              </c:strCache>
            </c:strRef>
          </c:cat>
          <c:val>
            <c:numRef>
              <c:f>'Trips per person per year x mod'!$O$54:$U$54</c:f>
              <c:numCache>
                <c:formatCode>0.0%</c:formatCode>
                <c:ptCount val="7"/>
                <c:pt idx="0">
                  <c:v>0.21393440774062042</c:v>
                </c:pt>
                <c:pt idx="1">
                  <c:v>0.39567336681263687</c:v>
                </c:pt>
                <c:pt idx="2">
                  <c:v>0.49492879966197001</c:v>
                </c:pt>
                <c:pt idx="3">
                  <c:v>0.5619927772907507</c:v>
                </c:pt>
                <c:pt idx="4">
                  <c:v>0.56458676577917444</c:v>
                </c:pt>
                <c:pt idx="5">
                  <c:v>0.51202068211921736</c:v>
                </c:pt>
                <c:pt idx="6">
                  <c:v>0.4409950295478528</c:v>
                </c:pt>
              </c:numCache>
            </c:numRef>
          </c:val>
          <c:smooth val="0"/>
          <c:extLst>
            <c:ext xmlns:c16="http://schemas.microsoft.com/office/drawing/2014/chart" uri="{C3380CC4-5D6E-409C-BE32-E72D297353CC}">
              <c16:uniqueId val="{00000000-C88E-4BDB-82E5-289758E12B11}"/>
            </c:ext>
          </c:extLst>
        </c:ser>
        <c:ser>
          <c:idx val="1"/>
          <c:order val="1"/>
          <c:tx>
            <c:strRef>
              <c:f>'Trips per person per year x mod'!$L$55</c:f>
              <c:strCache>
                <c:ptCount val="1"/>
                <c:pt idx="0">
                  <c:v>Car / van passenger</c:v>
                </c:pt>
              </c:strCache>
            </c:strRef>
          </c:tx>
          <c:spPr>
            <a:ln w="28575" cap="rnd">
              <a:solidFill>
                <a:schemeClr val="accent2"/>
              </a:solidFill>
              <a:round/>
            </a:ln>
            <a:effectLst/>
          </c:spPr>
          <c:marker>
            <c:symbol val="none"/>
          </c:marker>
          <c:cat>
            <c:strRef>
              <c:f>'Trips per person per year x mod'!$O$53:$U$53</c:f>
              <c:strCache>
                <c:ptCount val="7"/>
                <c:pt idx="0">
                  <c:v>17-20</c:v>
                </c:pt>
                <c:pt idx="1">
                  <c:v>21-29</c:v>
                </c:pt>
                <c:pt idx="2">
                  <c:v>30-39</c:v>
                </c:pt>
                <c:pt idx="3">
                  <c:v>40-49</c:v>
                </c:pt>
                <c:pt idx="4">
                  <c:v>50-59</c:v>
                </c:pt>
                <c:pt idx="5">
                  <c:v>60-69</c:v>
                </c:pt>
                <c:pt idx="6">
                  <c:v>70+</c:v>
                </c:pt>
              </c:strCache>
            </c:strRef>
          </c:cat>
          <c:val>
            <c:numRef>
              <c:f>'Trips per person per year x mod'!$O$55:$U$55</c:f>
              <c:numCache>
                <c:formatCode>0.0%</c:formatCode>
                <c:ptCount val="7"/>
                <c:pt idx="0">
                  <c:v>0.23001682014418692</c:v>
                </c:pt>
                <c:pt idx="1">
                  <c:v>0.13910111555880608</c:v>
                </c:pt>
                <c:pt idx="2">
                  <c:v>0.10779086664732747</c:v>
                </c:pt>
                <c:pt idx="3">
                  <c:v>9.3890392088669908E-2</c:v>
                </c:pt>
                <c:pt idx="4">
                  <c:v>0.11409129807964256</c:v>
                </c:pt>
                <c:pt idx="5">
                  <c:v>0.15735820603756911</c:v>
                </c:pt>
                <c:pt idx="6">
                  <c:v>0.19919665505682449</c:v>
                </c:pt>
              </c:numCache>
            </c:numRef>
          </c:val>
          <c:smooth val="0"/>
          <c:extLst>
            <c:ext xmlns:c16="http://schemas.microsoft.com/office/drawing/2014/chart" uri="{C3380CC4-5D6E-409C-BE32-E72D297353CC}">
              <c16:uniqueId val="{00000001-C88E-4BDB-82E5-289758E12B11}"/>
            </c:ext>
          </c:extLst>
        </c:ser>
        <c:ser>
          <c:idx val="2"/>
          <c:order val="2"/>
          <c:tx>
            <c:strRef>
              <c:f>'Trips per person per year x mod'!$L$56</c:f>
              <c:strCache>
                <c:ptCount val="1"/>
                <c:pt idx="0">
                  <c:v>Active travel</c:v>
                </c:pt>
              </c:strCache>
            </c:strRef>
          </c:tx>
          <c:spPr>
            <a:ln w="28575" cap="rnd">
              <a:solidFill>
                <a:srgbClr val="00B050"/>
              </a:solidFill>
              <a:round/>
            </a:ln>
            <a:effectLst/>
          </c:spPr>
          <c:marker>
            <c:symbol val="none"/>
          </c:marker>
          <c:cat>
            <c:strRef>
              <c:f>'Trips per person per year x mod'!$O$53:$U$53</c:f>
              <c:strCache>
                <c:ptCount val="7"/>
                <c:pt idx="0">
                  <c:v>17-20</c:v>
                </c:pt>
                <c:pt idx="1">
                  <c:v>21-29</c:v>
                </c:pt>
                <c:pt idx="2">
                  <c:v>30-39</c:v>
                </c:pt>
                <c:pt idx="3">
                  <c:v>40-49</c:v>
                </c:pt>
                <c:pt idx="4">
                  <c:v>50-59</c:v>
                </c:pt>
                <c:pt idx="5">
                  <c:v>60-69</c:v>
                </c:pt>
                <c:pt idx="6">
                  <c:v>70+</c:v>
                </c:pt>
              </c:strCache>
            </c:strRef>
          </c:cat>
          <c:val>
            <c:numRef>
              <c:f>'Trips per person per year x mod'!$O$56:$U$56</c:f>
              <c:numCache>
                <c:formatCode>0.0%</c:formatCode>
                <c:ptCount val="7"/>
                <c:pt idx="0">
                  <c:v>0.34885896859370058</c:v>
                </c:pt>
                <c:pt idx="1">
                  <c:v>0.29474649545650905</c:v>
                </c:pt>
                <c:pt idx="2">
                  <c:v>0.28033424289210057</c:v>
                </c:pt>
                <c:pt idx="3">
                  <c:v>0.25520832677766764</c:v>
                </c:pt>
                <c:pt idx="4">
                  <c:v>0.23803157962054047</c:v>
                </c:pt>
                <c:pt idx="5">
                  <c:v>0.24178322624678983</c:v>
                </c:pt>
                <c:pt idx="6">
                  <c:v>0.24116685323741135</c:v>
                </c:pt>
              </c:numCache>
            </c:numRef>
          </c:val>
          <c:smooth val="0"/>
          <c:extLst>
            <c:ext xmlns:c16="http://schemas.microsoft.com/office/drawing/2014/chart" uri="{C3380CC4-5D6E-409C-BE32-E72D297353CC}">
              <c16:uniqueId val="{00000002-C88E-4BDB-82E5-289758E12B11}"/>
            </c:ext>
          </c:extLst>
        </c:ser>
        <c:ser>
          <c:idx val="3"/>
          <c:order val="3"/>
          <c:tx>
            <c:strRef>
              <c:f>'Trips per person per year x mod'!$L$57</c:f>
              <c:strCache>
                <c:ptCount val="1"/>
                <c:pt idx="0">
                  <c:v>Public transport</c:v>
                </c:pt>
              </c:strCache>
            </c:strRef>
          </c:tx>
          <c:spPr>
            <a:ln w="28575" cap="rnd">
              <a:solidFill>
                <a:srgbClr val="92D050"/>
              </a:solidFill>
              <a:round/>
            </a:ln>
            <a:effectLst/>
          </c:spPr>
          <c:marker>
            <c:symbol val="none"/>
          </c:marker>
          <c:cat>
            <c:strRef>
              <c:f>'Trips per person per year x mod'!$O$53:$U$53</c:f>
              <c:strCache>
                <c:ptCount val="7"/>
                <c:pt idx="0">
                  <c:v>17-20</c:v>
                </c:pt>
                <c:pt idx="1">
                  <c:v>21-29</c:v>
                </c:pt>
                <c:pt idx="2">
                  <c:v>30-39</c:v>
                </c:pt>
                <c:pt idx="3">
                  <c:v>40-49</c:v>
                </c:pt>
                <c:pt idx="4">
                  <c:v>50-59</c:v>
                </c:pt>
                <c:pt idx="5">
                  <c:v>60-69</c:v>
                </c:pt>
                <c:pt idx="6">
                  <c:v>70+</c:v>
                </c:pt>
              </c:strCache>
            </c:strRef>
          </c:cat>
          <c:val>
            <c:numRef>
              <c:f>'Trips per person per year x mod'!$O$57:$U$57</c:f>
              <c:numCache>
                <c:formatCode>0.0%</c:formatCode>
                <c:ptCount val="7"/>
                <c:pt idx="0">
                  <c:v>0.1977819532694835</c:v>
                </c:pt>
                <c:pt idx="1">
                  <c:v>0.16421794258237352</c:v>
                </c:pt>
                <c:pt idx="2">
                  <c:v>0.11008878987120348</c:v>
                </c:pt>
                <c:pt idx="3">
                  <c:v>8.1735737133986533E-2</c:v>
                </c:pt>
                <c:pt idx="4">
                  <c:v>7.4053324278409979E-2</c:v>
                </c:pt>
                <c:pt idx="5">
                  <c:v>7.9687972106352936E-2</c:v>
                </c:pt>
                <c:pt idx="6">
                  <c:v>0.10803705177281467</c:v>
                </c:pt>
              </c:numCache>
            </c:numRef>
          </c:val>
          <c:smooth val="0"/>
          <c:extLst>
            <c:ext xmlns:c16="http://schemas.microsoft.com/office/drawing/2014/chart" uri="{C3380CC4-5D6E-409C-BE32-E72D297353CC}">
              <c16:uniqueId val="{00000003-C88E-4BDB-82E5-289758E12B11}"/>
            </c:ext>
          </c:extLst>
        </c:ser>
        <c:ser>
          <c:idx val="4"/>
          <c:order val="4"/>
          <c:tx>
            <c:strRef>
              <c:f>'Trips per person per year x mod'!$L$58</c:f>
              <c:strCache>
                <c:ptCount val="1"/>
                <c:pt idx="0">
                  <c:v>Other</c:v>
                </c:pt>
              </c:strCache>
            </c:strRef>
          </c:tx>
          <c:spPr>
            <a:ln w="28575" cap="rnd">
              <a:solidFill>
                <a:schemeClr val="accent5"/>
              </a:solidFill>
              <a:round/>
            </a:ln>
            <a:effectLst/>
          </c:spPr>
          <c:marker>
            <c:symbol val="none"/>
          </c:marker>
          <c:cat>
            <c:strRef>
              <c:f>'Trips per person per year x mod'!$O$53:$U$53</c:f>
              <c:strCache>
                <c:ptCount val="7"/>
                <c:pt idx="0">
                  <c:v>17-20</c:v>
                </c:pt>
                <c:pt idx="1">
                  <c:v>21-29</c:v>
                </c:pt>
                <c:pt idx="2">
                  <c:v>30-39</c:v>
                </c:pt>
                <c:pt idx="3">
                  <c:v>40-49</c:v>
                </c:pt>
                <c:pt idx="4">
                  <c:v>50-59</c:v>
                </c:pt>
                <c:pt idx="5">
                  <c:v>60-69</c:v>
                </c:pt>
                <c:pt idx="6">
                  <c:v>70+</c:v>
                </c:pt>
              </c:strCache>
            </c:strRef>
          </c:cat>
          <c:val>
            <c:numRef>
              <c:f>'Trips per person per year x mod'!$O$58:$U$58</c:f>
              <c:numCache>
                <c:formatCode>0.0%</c:formatCode>
                <c:ptCount val="7"/>
                <c:pt idx="0">
                  <c:v>9.4078502520086697E-3</c:v>
                </c:pt>
                <c:pt idx="1">
                  <c:v>6.2610795896745541E-3</c:v>
                </c:pt>
                <c:pt idx="2">
                  <c:v>6.8573009273984473E-3</c:v>
                </c:pt>
                <c:pt idx="3">
                  <c:v>7.1727667089253903E-3</c:v>
                </c:pt>
                <c:pt idx="4">
                  <c:v>9.2370322422326203E-3</c:v>
                </c:pt>
                <c:pt idx="5">
                  <c:v>9.1499134900707227E-3</c:v>
                </c:pt>
                <c:pt idx="6">
                  <c:v>1.0604410385096671E-2</c:v>
                </c:pt>
              </c:numCache>
            </c:numRef>
          </c:val>
          <c:smooth val="0"/>
          <c:extLst>
            <c:ext xmlns:c16="http://schemas.microsoft.com/office/drawing/2014/chart" uri="{C3380CC4-5D6E-409C-BE32-E72D297353CC}">
              <c16:uniqueId val="{00000004-C88E-4BDB-82E5-289758E12B11}"/>
            </c:ext>
          </c:extLst>
        </c:ser>
        <c:dLbls>
          <c:showLegendKey val="0"/>
          <c:showVal val="0"/>
          <c:showCatName val="0"/>
          <c:showSerName val="0"/>
          <c:showPercent val="0"/>
          <c:showBubbleSize val="0"/>
        </c:dLbls>
        <c:smooth val="0"/>
        <c:axId val="427821680"/>
        <c:axId val="427825616"/>
      </c:lineChart>
      <c:catAx>
        <c:axId val="427821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7825616"/>
        <c:crosses val="autoZero"/>
        <c:auto val="1"/>
        <c:lblAlgn val="ctr"/>
        <c:lblOffset val="100"/>
        <c:noMultiLvlLbl val="0"/>
      </c:catAx>
      <c:valAx>
        <c:axId val="427825616"/>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7821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17 to 19 year old drivers as a % of all</a:t>
            </a:r>
          </a:p>
        </c:rich>
      </c:tx>
      <c:overlay val="0"/>
    </c:title>
    <c:autoTitleDeleted val="0"/>
    <c:plotArea>
      <c:layout/>
      <c:barChart>
        <c:barDir val="col"/>
        <c:grouping val="clustered"/>
        <c:varyColors val="0"/>
        <c:ser>
          <c:idx val="0"/>
          <c:order val="0"/>
          <c:tx>
            <c:strRef>
              <c:f>'Licences analysis'!$C$77</c:f>
              <c:strCache>
                <c:ptCount val="1"/>
                <c:pt idx="0">
                  <c:v>%</c:v>
                </c:pt>
              </c:strCache>
            </c:strRef>
          </c:tx>
          <c:invertIfNegative val="0"/>
          <c:dPt>
            <c:idx val="0"/>
            <c:invertIfNegative val="0"/>
            <c:bubble3D val="0"/>
            <c:spPr>
              <a:solidFill>
                <a:schemeClr val="bg1"/>
              </a:solidFill>
              <a:ln>
                <a:solidFill>
                  <a:schemeClr val="tx1"/>
                </a:solidFill>
              </a:ln>
            </c:spPr>
            <c:extLst>
              <c:ext xmlns:c16="http://schemas.microsoft.com/office/drawing/2014/chart" uri="{C3380CC4-5D6E-409C-BE32-E72D297353CC}">
                <c16:uniqueId val="{00000001-FDC7-43EE-96B2-4CD2478B6E17}"/>
              </c:ext>
            </c:extLst>
          </c:dPt>
          <c:dPt>
            <c:idx val="1"/>
            <c:invertIfNegative val="0"/>
            <c:bubble3D val="0"/>
            <c:spPr>
              <a:solidFill>
                <a:srgbClr val="002060"/>
              </a:solidFill>
            </c:spPr>
            <c:extLst>
              <c:ext xmlns:c16="http://schemas.microsoft.com/office/drawing/2014/chart" uri="{C3380CC4-5D6E-409C-BE32-E72D297353CC}">
                <c16:uniqueId val="{00000003-FDC7-43EE-96B2-4CD2478B6E17}"/>
              </c:ext>
            </c:extLst>
          </c:dPt>
          <c:dPt>
            <c:idx val="2"/>
            <c:invertIfNegative val="0"/>
            <c:bubble3D val="0"/>
            <c:spPr>
              <a:solidFill>
                <a:srgbClr val="FF0000"/>
              </a:solidFill>
            </c:spPr>
            <c:extLst>
              <c:ext xmlns:c16="http://schemas.microsoft.com/office/drawing/2014/chart" uri="{C3380CC4-5D6E-409C-BE32-E72D297353CC}">
                <c16:uniqueId val="{00000005-FDC7-43EE-96B2-4CD2478B6E17}"/>
              </c:ext>
            </c:extLst>
          </c:dPt>
          <c:dPt>
            <c:idx val="3"/>
            <c:invertIfNegative val="0"/>
            <c:bubble3D val="0"/>
            <c:spPr>
              <a:solidFill>
                <a:schemeClr val="bg1"/>
              </a:solidFill>
              <a:ln>
                <a:solidFill>
                  <a:schemeClr val="tx1"/>
                </a:solidFill>
              </a:ln>
            </c:spPr>
            <c:extLst>
              <c:ext xmlns:c16="http://schemas.microsoft.com/office/drawing/2014/chart" uri="{C3380CC4-5D6E-409C-BE32-E72D297353CC}">
                <c16:uniqueId val="{00000007-FDC7-43EE-96B2-4CD2478B6E17}"/>
              </c:ext>
            </c:extLst>
          </c:dPt>
          <c:dPt>
            <c:idx val="4"/>
            <c:invertIfNegative val="0"/>
            <c:bubble3D val="0"/>
            <c:spPr>
              <a:solidFill>
                <a:srgbClr val="002060"/>
              </a:solidFill>
            </c:spPr>
            <c:extLst>
              <c:ext xmlns:c16="http://schemas.microsoft.com/office/drawing/2014/chart" uri="{C3380CC4-5D6E-409C-BE32-E72D297353CC}">
                <c16:uniqueId val="{00000009-FDC7-43EE-96B2-4CD2478B6E17}"/>
              </c:ext>
            </c:extLst>
          </c:dPt>
          <c:dPt>
            <c:idx val="5"/>
            <c:invertIfNegative val="0"/>
            <c:bubble3D val="0"/>
            <c:spPr>
              <a:solidFill>
                <a:srgbClr val="FF0000"/>
              </a:solidFill>
            </c:spPr>
            <c:extLst>
              <c:ext xmlns:c16="http://schemas.microsoft.com/office/drawing/2014/chart" uri="{C3380CC4-5D6E-409C-BE32-E72D297353CC}">
                <c16:uniqueId val="{0000000B-FDC7-43EE-96B2-4CD2478B6E17}"/>
              </c:ext>
            </c:extLst>
          </c:dPt>
          <c:dPt>
            <c:idx val="6"/>
            <c:invertIfNegative val="0"/>
            <c:bubble3D val="0"/>
            <c:spPr>
              <a:solidFill>
                <a:schemeClr val="bg1"/>
              </a:solidFill>
              <a:ln>
                <a:solidFill>
                  <a:prstClr val="black"/>
                </a:solidFill>
              </a:ln>
            </c:spPr>
            <c:extLst>
              <c:ext xmlns:c16="http://schemas.microsoft.com/office/drawing/2014/chart" uri="{C3380CC4-5D6E-409C-BE32-E72D297353CC}">
                <c16:uniqueId val="{0000000D-FDC7-43EE-96B2-4CD2478B6E17}"/>
              </c:ext>
            </c:extLst>
          </c:dPt>
          <c:dPt>
            <c:idx val="7"/>
            <c:invertIfNegative val="0"/>
            <c:bubble3D val="0"/>
            <c:spPr>
              <a:solidFill>
                <a:srgbClr val="002060"/>
              </a:solidFill>
            </c:spPr>
            <c:extLst>
              <c:ext xmlns:c16="http://schemas.microsoft.com/office/drawing/2014/chart" uri="{C3380CC4-5D6E-409C-BE32-E72D297353CC}">
                <c16:uniqueId val="{0000000F-FDC7-43EE-96B2-4CD2478B6E17}"/>
              </c:ext>
            </c:extLst>
          </c:dPt>
          <c:dPt>
            <c:idx val="8"/>
            <c:invertIfNegative val="0"/>
            <c:bubble3D val="0"/>
            <c:spPr>
              <a:solidFill>
                <a:srgbClr val="FF0000"/>
              </a:solidFill>
            </c:spPr>
            <c:extLst>
              <c:ext xmlns:c16="http://schemas.microsoft.com/office/drawing/2014/chart" uri="{C3380CC4-5D6E-409C-BE32-E72D297353CC}">
                <c16:uniqueId val="{00000011-FDC7-43EE-96B2-4CD2478B6E17}"/>
              </c:ext>
            </c:extLst>
          </c:dPt>
          <c:dPt>
            <c:idx val="9"/>
            <c:invertIfNegative val="0"/>
            <c:bubble3D val="0"/>
            <c:spPr>
              <a:solidFill>
                <a:schemeClr val="bg1"/>
              </a:solidFill>
              <a:ln>
                <a:solidFill>
                  <a:schemeClr val="tx1"/>
                </a:solidFill>
              </a:ln>
            </c:spPr>
            <c:extLst>
              <c:ext xmlns:c16="http://schemas.microsoft.com/office/drawing/2014/chart" uri="{C3380CC4-5D6E-409C-BE32-E72D297353CC}">
                <c16:uniqueId val="{00000013-FDC7-43EE-96B2-4CD2478B6E17}"/>
              </c:ext>
            </c:extLst>
          </c:dPt>
          <c:dPt>
            <c:idx val="10"/>
            <c:invertIfNegative val="0"/>
            <c:bubble3D val="0"/>
            <c:spPr>
              <a:solidFill>
                <a:srgbClr val="002060"/>
              </a:solidFill>
            </c:spPr>
            <c:extLst>
              <c:ext xmlns:c16="http://schemas.microsoft.com/office/drawing/2014/chart" uri="{C3380CC4-5D6E-409C-BE32-E72D297353CC}">
                <c16:uniqueId val="{00000015-FDC7-43EE-96B2-4CD2478B6E17}"/>
              </c:ext>
            </c:extLst>
          </c:dPt>
          <c:dPt>
            <c:idx val="11"/>
            <c:invertIfNegative val="0"/>
            <c:bubble3D val="0"/>
            <c:spPr>
              <a:solidFill>
                <a:srgbClr val="FF0000"/>
              </a:solidFill>
            </c:spPr>
            <c:extLst>
              <c:ext xmlns:c16="http://schemas.microsoft.com/office/drawing/2014/chart" uri="{C3380CC4-5D6E-409C-BE32-E72D297353CC}">
                <c16:uniqueId val="{00000017-FDC7-43EE-96B2-4CD2478B6E17}"/>
              </c:ext>
            </c:extLst>
          </c:dPt>
          <c:cat>
            <c:multiLvlStrRef>
              <c:f>'Licences analysis'!$A$78:$B$89</c:f>
              <c:multiLvlStrCache>
                <c:ptCount val="12"/>
                <c:lvl>
                  <c:pt idx="0">
                    <c:v>England</c:v>
                  </c:pt>
                  <c:pt idx="1">
                    <c:v>Scotland</c:v>
                  </c:pt>
                  <c:pt idx="2">
                    <c:v>Wales</c:v>
                  </c:pt>
                  <c:pt idx="3">
                    <c:v>England</c:v>
                  </c:pt>
                  <c:pt idx="4">
                    <c:v>Scotland</c:v>
                  </c:pt>
                  <c:pt idx="5">
                    <c:v>Wales</c:v>
                  </c:pt>
                  <c:pt idx="6">
                    <c:v>England</c:v>
                  </c:pt>
                  <c:pt idx="7">
                    <c:v>Scotland</c:v>
                  </c:pt>
                  <c:pt idx="8">
                    <c:v>Wales</c:v>
                  </c:pt>
                  <c:pt idx="9">
                    <c:v>England</c:v>
                  </c:pt>
                  <c:pt idx="10">
                    <c:v>Scotland</c:v>
                  </c:pt>
                  <c:pt idx="11">
                    <c:v>Wales</c:v>
                  </c:pt>
                </c:lvl>
                <c:lvl>
                  <c:pt idx="0">
                    <c:v>Driving licences (pa)</c:v>
                  </c:pt>
                  <c:pt idx="3">
                    <c:v>Crashes (annual avg)</c:v>
                  </c:pt>
                  <c:pt idx="6">
                    <c:v>Casualties (annual avg)</c:v>
                  </c:pt>
                  <c:pt idx="9">
                    <c:v>Fatalities (annual avg)</c:v>
                  </c:pt>
                </c:lvl>
              </c:multiLvlStrCache>
            </c:multiLvlStrRef>
          </c:cat>
          <c:val>
            <c:numRef>
              <c:f>'Licences analysis'!$K$78:$K$89</c:f>
              <c:numCache>
                <c:formatCode>0.0%</c:formatCode>
                <c:ptCount val="12"/>
                <c:pt idx="0">
                  <c:v>1.657169663881411E-2</c:v>
                </c:pt>
                <c:pt idx="1">
                  <c:v>1.6000000000000028E-2</c:v>
                </c:pt>
                <c:pt idx="2">
                  <c:v>2.0000000000000021E-2</c:v>
                </c:pt>
                <c:pt idx="3">
                  <c:v>7.5000000000000067E-2</c:v>
                </c:pt>
                <c:pt idx="4">
                  <c:v>8.6000000000000063E-2</c:v>
                </c:pt>
                <c:pt idx="5">
                  <c:v>0.10700000000000012</c:v>
                </c:pt>
                <c:pt idx="6">
                  <c:v>8.9000000000000204E-2</c:v>
                </c:pt>
                <c:pt idx="7">
                  <c:v>9.8000000000000254E-2</c:v>
                </c:pt>
                <c:pt idx="8">
                  <c:v>0.129</c:v>
                </c:pt>
                <c:pt idx="9" formatCode="0.00%">
                  <c:v>8.0000000000000085E-2</c:v>
                </c:pt>
                <c:pt idx="10" formatCode="0.00%">
                  <c:v>9.6000000000000085E-2</c:v>
                </c:pt>
                <c:pt idx="11" formatCode="0.00%">
                  <c:v>9.9000000000000199E-2</c:v>
                </c:pt>
              </c:numCache>
            </c:numRef>
          </c:val>
          <c:extLst>
            <c:ext xmlns:c16="http://schemas.microsoft.com/office/drawing/2014/chart" uri="{C3380CC4-5D6E-409C-BE32-E72D297353CC}">
              <c16:uniqueId val="{00000018-FDC7-43EE-96B2-4CD2478B6E17}"/>
            </c:ext>
          </c:extLst>
        </c:ser>
        <c:dLbls>
          <c:showLegendKey val="0"/>
          <c:showVal val="0"/>
          <c:showCatName val="0"/>
          <c:showSerName val="0"/>
          <c:showPercent val="0"/>
          <c:showBubbleSize val="0"/>
        </c:dLbls>
        <c:gapWidth val="150"/>
        <c:axId val="59708544"/>
        <c:axId val="59710080"/>
      </c:barChart>
      <c:catAx>
        <c:axId val="59708544"/>
        <c:scaling>
          <c:orientation val="minMax"/>
        </c:scaling>
        <c:delete val="0"/>
        <c:axPos val="b"/>
        <c:numFmt formatCode="General" sourceLinked="0"/>
        <c:majorTickMark val="out"/>
        <c:minorTickMark val="none"/>
        <c:tickLblPos val="nextTo"/>
        <c:crossAx val="59710080"/>
        <c:crosses val="autoZero"/>
        <c:auto val="1"/>
        <c:lblAlgn val="ctr"/>
        <c:lblOffset val="100"/>
        <c:noMultiLvlLbl val="0"/>
      </c:catAx>
      <c:valAx>
        <c:axId val="59710080"/>
        <c:scaling>
          <c:orientation val="minMax"/>
        </c:scaling>
        <c:delete val="0"/>
        <c:axPos val="l"/>
        <c:majorGridlines/>
        <c:numFmt formatCode="0.0%" sourceLinked="1"/>
        <c:majorTickMark val="out"/>
        <c:minorTickMark val="none"/>
        <c:tickLblPos val="nextTo"/>
        <c:crossAx val="59708544"/>
        <c:crosses val="autoZero"/>
        <c:crossBetween val="between"/>
      </c:valAx>
    </c:plotArea>
    <c:plotVisOnly val="1"/>
    <c:dispBlanksAs val="gap"/>
    <c:showDLblsOverMax val="0"/>
  </c:chart>
  <c:txPr>
    <a:bodyPr/>
    <a:lstStyle/>
    <a:p>
      <a:pPr>
        <a:defRPr sz="1400" b="1">
          <a:latin typeface="Calibri"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GB" sz="1800"/>
              <a:t>Average proportions of trips per person per year </a:t>
            </a:r>
          </a:p>
          <a:p>
            <a:pPr>
              <a:defRPr sz="1800"/>
            </a:pPr>
            <a:r>
              <a:rPr lang="en-GB" sz="1800"/>
              <a:t>2017 to 2019</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6307669788547015E-2"/>
          <c:y val="0.20501037464849886"/>
          <c:w val="0.94306972767383124"/>
          <c:h val="0.64146426425820002"/>
        </c:manualLayout>
      </c:layout>
      <c:lineChart>
        <c:grouping val="standard"/>
        <c:varyColors val="0"/>
        <c:ser>
          <c:idx val="0"/>
          <c:order val="0"/>
          <c:tx>
            <c:strRef>
              <c:f>'Trips per person per year x mod'!$L$54</c:f>
              <c:strCache>
                <c:ptCount val="1"/>
                <c:pt idx="0">
                  <c:v>Car / van driver</c:v>
                </c:pt>
              </c:strCache>
            </c:strRef>
          </c:tx>
          <c:spPr>
            <a:ln w="28575" cap="rnd">
              <a:solidFill>
                <a:schemeClr val="tx1"/>
              </a:solidFill>
              <a:round/>
            </a:ln>
            <a:effectLst/>
          </c:spPr>
          <c:marker>
            <c:symbol val="none"/>
          </c:marker>
          <c:cat>
            <c:strRef>
              <c:f>'Trips per person per year x mod'!$O$53:$U$53</c:f>
              <c:strCache>
                <c:ptCount val="7"/>
                <c:pt idx="0">
                  <c:v>17-20</c:v>
                </c:pt>
                <c:pt idx="1">
                  <c:v>21-29</c:v>
                </c:pt>
                <c:pt idx="2">
                  <c:v>30-39</c:v>
                </c:pt>
                <c:pt idx="3">
                  <c:v>40-49</c:v>
                </c:pt>
                <c:pt idx="4">
                  <c:v>50-59</c:v>
                </c:pt>
                <c:pt idx="5">
                  <c:v>60-69</c:v>
                </c:pt>
                <c:pt idx="6">
                  <c:v>70+</c:v>
                </c:pt>
              </c:strCache>
            </c:strRef>
          </c:cat>
          <c:val>
            <c:numRef>
              <c:f>'Trips per person per year x mod'!$O$54:$U$54</c:f>
              <c:numCache>
                <c:formatCode>0.0%</c:formatCode>
                <c:ptCount val="7"/>
                <c:pt idx="0">
                  <c:v>0.21393440774062042</c:v>
                </c:pt>
                <c:pt idx="1">
                  <c:v>0.39567336681263687</c:v>
                </c:pt>
                <c:pt idx="2">
                  <c:v>0.49492879966197001</c:v>
                </c:pt>
                <c:pt idx="3">
                  <c:v>0.5619927772907507</c:v>
                </c:pt>
                <c:pt idx="4">
                  <c:v>0.56458676577917444</c:v>
                </c:pt>
                <c:pt idx="5">
                  <c:v>0.51202068211921736</c:v>
                </c:pt>
                <c:pt idx="6">
                  <c:v>0.4409950295478528</c:v>
                </c:pt>
              </c:numCache>
            </c:numRef>
          </c:val>
          <c:smooth val="0"/>
          <c:extLst>
            <c:ext xmlns:c16="http://schemas.microsoft.com/office/drawing/2014/chart" uri="{C3380CC4-5D6E-409C-BE32-E72D297353CC}">
              <c16:uniqueId val="{00000000-C88E-4BDB-82E5-289758E12B11}"/>
            </c:ext>
          </c:extLst>
        </c:ser>
        <c:ser>
          <c:idx val="1"/>
          <c:order val="1"/>
          <c:tx>
            <c:strRef>
              <c:f>'Trips per person per year x mod'!$L$55</c:f>
              <c:strCache>
                <c:ptCount val="1"/>
                <c:pt idx="0">
                  <c:v>Car / van passenger</c:v>
                </c:pt>
              </c:strCache>
            </c:strRef>
          </c:tx>
          <c:spPr>
            <a:ln w="28575" cap="rnd">
              <a:solidFill>
                <a:schemeClr val="accent2"/>
              </a:solidFill>
              <a:round/>
            </a:ln>
            <a:effectLst/>
          </c:spPr>
          <c:marker>
            <c:symbol val="none"/>
          </c:marker>
          <c:cat>
            <c:strRef>
              <c:f>'Trips per person per year x mod'!$O$53:$U$53</c:f>
              <c:strCache>
                <c:ptCount val="7"/>
                <c:pt idx="0">
                  <c:v>17-20</c:v>
                </c:pt>
                <c:pt idx="1">
                  <c:v>21-29</c:v>
                </c:pt>
                <c:pt idx="2">
                  <c:v>30-39</c:v>
                </c:pt>
                <c:pt idx="3">
                  <c:v>40-49</c:v>
                </c:pt>
                <c:pt idx="4">
                  <c:v>50-59</c:v>
                </c:pt>
                <c:pt idx="5">
                  <c:v>60-69</c:v>
                </c:pt>
                <c:pt idx="6">
                  <c:v>70+</c:v>
                </c:pt>
              </c:strCache>
            </c:strRef>
          </c:cat>
          <c:val>
            <c:numRef>
              <c:f>'Trips per person per year x mod'!$O$55:$U$55</c:f>
              <c:numCache>
                <c:formatCode>0.0%</c:formatCode>
                <c:ptCount val="7"/>
                <c:pt idx="0">
                  <c:v>0.23001682014418692</c:v>
                </c:pt>
                <c:pt idx="1">
                  <c:v>0.13910111555880608</c:v>
                </c:pt>
                <c:pt idx="2">
                  <c:v>0.10779086664732747</c:v>
                </c:pt>
                <c:pt idx="3">
                  <c:v>9.3890392088669908E-2</c:v>
                </c:pt>
                <c:pt idx="4">
                  <c:v>0.11409129807964256</c:v>
                </c:pt>
                <c:pt idx="5">
                  <c:v>0.15735820603756911</c:v>
                </c:pt>
                <c:pt idx="6">
                  <c:v>0.19919665505682449</c:v>
                </c:pt>
              </c:numCache>
            </c:numRef>
          </c:val>
          <c:smooth val="0"/>
          <c:extLst>
            <c:ext xmlns:c16="http://schemas.microsoft.com/office/drawing/2014/chart" uri="{C3380CC4-5D6E-409C-BE32-E72D297353CC}">
              <c16:uniqueId val="{00000001-C88E-4BDB-82E5-289758E12B11}"/>
            </c:ext>
          </c:extLst>
        </c:ser>
        <c:ser>
          <c:idx val="2"/>
          <c:order val="2"/>
          <c:tx>
            <c:strRef>
              <c:f>'Trips per person per year x mod'!$L$56</c:f>
              <c:strCache>
                <c:ptCount val="1"/>
                <c:pt idx="0">
                  <c:v>Active travel</c:v>
                </c:pt>
              </c:strCache>
            </c:strRef>
          </c:tx>
          <c:spPr>
            <a:ln w="28575" cap="rnd">
              <a:solidFill>
                <a:srgbClr val="00B050"/>
              </a:solidFill>
              <a:round/>
            </a:ln>
            <a:effectLst/>
          </c:spPr>
          <c:marker>
            <c:symbol val="none"/>
          </c:marker>
          <c:cat>
            <c:strRef>
              <c:f>'Trips per person per year x mod'!$O$53:$U$53</c:f>
              <c:strCache>
                <c:ptCount val="7"/>
                <c:pt idx="0">
                  <c:v>17-20</c:v>
                </c:pt>
                <c:pt idx="1">
                  <c:v>21-29</c:v>
                </c:pt>
                <c:pt idx="2">
                  <c:v>30-39</c:v>
                </c:pt>
                <c:pt idx="3">
                  <c:v>40-49</c:v>
                </c:pt>
                <c:pt idx="4">
                  <c:v>50-59</c:v>
                </c:pt>
                <c:pt idx="5">
                  <c:v>60-69</c:v>
                </c:pt>
                <c:pt idx="6">
                  <c:v>70+</c:v>
                </c:pt>
              </c:strCache>
            </c:strRef>
          </c:cat>
          <c:val>
            <c:numRef>
              <c:f>'Trips per person per year x mod'!$O$56:$U$56</c:f>
              <c:numCache>
                <c:formatCode>0.0%</c:formatCode>
                <c:ptCount val="7"/>
                <c:pt idx="0">
                  <c:v>0.34885896859370058</c:v>
                </c:pt>
                <c:pt idx="1">
                  <c:v>0.29474649545650905</c:v>
                </c:pt>
                <c:pt idx="2">
                  <c:v>0.28033424289210057</c:v>
                </c:pt>
                <c:pt idx="3">
                  <c:v>0.25520832677766764</c:v>
                </c:pt>
                <c:pt idx="4">
                  <c:v>0.23803157962054047</c:v>
                </c:pt>
                <c:pt idx="5">
                  <c:v>0.24178322624678983</c:v>
                </c:pt>
                <c:pt idx="6">
                  <c:v>0.24116685323741135</c:v>
                </c:pt>
              </c:numCache>
            </c:numRef>
          </c:val>
          <c:smooth val="0"/>
          <c:extLst>
            <c:ext xmlns:c16="http://schemas.microsoft.com/office/drawing/2014/chart" uri="{C3380CC4-5D6E-409C-BE32-E72D297353CC}">
              <c16:uniqueId val="{00000002-C88E-4BDB-82E5-289758E12B11}"/>
            </c:ext>
          </c:extLst>
        </c:ser>
        <c:ser>
          <c:idx val="3"/>
          <c:order val="3"/>
          <c:tx>
            <c:strRef>
              <c:f>'Trips per person per year x mod'!$L$57</c:f>
              <c:strCache>
                <c:ptCount val="1"/>
                <c:pt idx="0">
                  <c:v>Public transport</c:v>
                </c:pt>
              </c:strCache>
            </c:strRef>
          </c:tx>
          <c:spPr>
            <a:ln w="28575" cap="rnd">
              <a:solidFill>
                <a:srgbClr val="92D050"/>
              </a:solidFill>
              <a:round/>
            </a:ln>
            <a:effectLst/>
          </c:spPr>
          <c:marker>
            <c:symbol val="none"/>
          </c:marker>
          <c:cat>
            <c:strRef>
              <c:f>'Trips per person per year x mod'!$O$53:$U$53</c:f>
              <c:strCache>
                <c:ptCount val="7"/>
                <c:pt idx="0">
                  <c:v>17-20</c:v>
                </c:pt>
                <c:pt idx="1">
                  <c:v>21-29</c:v>
                </c:pt>
                <c:pt idx="2">
                  <c:v>30-39</c:v>
                </c:pt>
                <c:pt idx="3">
                  <c:v>40-49</c:v>
                </c:pt>
                <c:pt idx="4">
                  <c:v>50-59</c:v>
                </c:pt>
                <c:pt idx="5">
                  <c:v>60-69</c:v>
                </c:pt>
                <c:pt idx="6">
                  <c:v>70+</c:v>
                </c:pt>
              </c:strCache>
            </c:strRef>
          </c:cat>
          <c:val>
            <c:numRef>
              <c:f>'Trips per person per year x mod'!$O$57:$U$57</c:f>
              <c:numCache>
                <c:formatCode>0.0%</c:formatCode>
                <c:ptCount val="7"/>
                <c:pt idx="0">
                  <c:v>0.1977819532694835</c:v>
                </c:pt>
                <c:pt idx="1">
                  <c:v>0.16421794258237352</c:v>
                </c:pt>
                <c:pt idx="2">
                  <c:v>0.11008878987120348</c:v>
                </c:pt>
                <c:pt idx="3">
                  <c:v>8.1735737133986533E-2</c:v>
                </c:pt>
                <c:pt idx="4">
                  <c:v>7.4053324278409979E-2</c:v>
                </c:pt>
                <c:pt idx="5">
                  <c:v>7.9687972106352936E-2</c:v>
                </c:pt>
                <c:pt idx="6">
                  <c:v>0.10803705177281467</c:v>
                </c:pt>
              </c:numCache>
            </c:numRef>
          </c:val>
          <c:smooth val="0"/>
          <c:extLst>
            <c:ext xmlns:c16="http://schemas.microsoft.com/office/drawing/2014/chart" uri="{C3380CC4-5D6E-409C-BE32-E72D297353CC}">
              <c16:uniqueId val="{00000003-C88E-4BDB-82E5-289758E12B11}"/>
            </c:ext>
          </c:extLst>
        </c:ser>
        <c:ser>
          <c:idx val="4"/>
          <c:order val="4"/>
          <c:tx>
            <c:strRef>
              <c:f>'Trips per person per year x mod'!$L$58</c:f>
              <c:strCache>
                <c:ptCount val="1"/>
                <c:pt idx="0">
                  <c:v>Other</c:v>
                </c:pt>
              </c:strCache>
            </c:strRef>
          </c:tx>
          <c:spPr>
            <a:ln w="28575" cap="rnd">
              <a:solidFill>
                <a:schemeClr val="accent5"/>
              </a:solidFill>
              <a:round/>
            </a:ln>
            <a:effectLst/>
          </c:spPr>
          <c:marker>
            <c:symbol val="none"/>
          </c:marker>
          <c:cat>
            <c:strRef>
              <c:f>'Trips per person per year x mod'!$O$53:$U$53</c:f>
              <c:strCache>
                <c:ptCount val="7"/>
                <c:pt idx="0">
                  <c:v>17-20</c:v>
                </c:pt>
                <c:pt idx="1">
                  <c:v>21-29</c:v>
                </c:pt>
                <c:pt idx="2">
                  <c:v>30-39</c:v>
                </c:pt>
                <c:pt idx="3">
                  <c:v>40-49</c:v>
                </c:pt>
                <c:pt idx="4">
                  <c:v>50-59</c:v>
                </c:pt>
                <c:pt idx="5">
                  <c:v>60-69</c:v>
                </c:pt>
                <c:pt idx="6">
                  <c:v>70+</c:v>
                </c:pt>
              </c:strCache>
            </c:strRef>
          </c:cat>
          <c:val>
            <c:numRef>
              <c:f>'Trips per person per year x mod'!$O$58:$U$58</c:f>
              <c:numCache>
                <c:formatCode>0.0%</c:formatCode>
                <c:ptCount val="7"/>
                <c:pt idx="0">
                  <c:v>9.4078502520086697E-3</c:v>
                </c:pt>
                <c:pt idx="1">
                  <c:v>6.2610795896745541E-3</c:v>
                </c:pt>
                <c:pt idx="2">
                  <c:v>6.8573009273984473E-3</c:v>
                </c:pt>
                <c:pt idx="3">
                  <c:v>7.1727667089253903E-3</c:v>
                </c:pt>
                <c:pt idx="4">
                  <c:v>9.2370322422326203E-3</c:v>
                </c:pt>
                <c:pt idx="5">
                  <c:v>9.1499134900707227E-3</c:v>
                </c:pt>
                <c:pt idx="6">
                  <c:v>1.0604410385096671E-2</c:v>
                </c:pt>
              </c:numCache>
            </c:numRef>
          </c:val>
          <c:smooth val="0"/>
          <c:extLst>
            <c:ext xmlns:c16="http://schemas.microsoft.com/office/drawing/2014/chart" uri="{C3380CC4-5D6E-409C-BE32-E72D297353CC}">
              <c16:uniqueId val="{00000004-C88E-4BDB-82E5-289758E12B11}"/>
            </c:ext>
          </c:extLst>
        </c:ser>
        <c:dLbls>
          <c:showLegendKey val="0"/>
          <c:showVal val="0"/>
          <c:showCatName val="0"/>
          <c:showSerName val="0"/>
          <c:showPercent val="0"/>
          <c:showBubbleSize val="0"/>
        </c:dLbls>
        <c:smooth val="0"/>
        <c:axId val="427821680"/>
        <c:axId val="427825616"/>
      </c:lineChart>
      <c:catAx>
        <c:axId val="427821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7825616"/>
        <c:crosses val="autoZero"/>
        <c:auto val="1"/>
        <c:lblAlgn val="ctr"/>
        <c:lblOffset val="100"/>
        <c:noMultiLvlLbl val="0"/>
      </c:catAx>
      <c:valAx>
        <c:axId val="427825616"/>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7821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BBC759-8146-4450-9A1E-D1930CA11719}" type="datetimeFigureOut">
              <a:rPr lang="en-GB" smtClean="0"/>
              <a:t>29/02/2024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C13D4-BBF2-4328-84EC-D3D347F9F31B}" type="slidenum">
              <a:rPr lang="en-GB" smtClean="0"/>
              <a:t>‹#›</a:t>
            </a:fld>
            <a:endParaRPr lang="en-GB"/>
          </a:p>
        </p:txBody>
      </p:sp>
    </p:spTree>
    <p:extLst>
      <p:ext uri="{BB962C8B-B14F-4D97-AF65-F5344CB8AC3E}">
        <p14:creationId xmlns:p14="http://schemas.microsoft.com/office/powerpoint/2010/main" val="1366966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AD7C0D3-2EC2-4D16-B440-14C07843C855}" type="slidenum">
              <a:rPr lang="en-GB" smtClean="0"/>
              <a:pPr>
                <a:defRPr/>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4C9A3-7908-6016-602D-036F052E40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4E1714D-21AC-13C4-5F4B-7A2D3FD0E1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07398F0-42A4-330E-657D-832B158EFD92}"/>
              </a:ext>
            </a:extLst>
          </p:cNvPr>
          <p:cNvSpPr>
            <a:spLocks noGrp="1"/>
          </p:cNvSpPr>
          <p:nvPr>
            <p:ph type="dt" sz="half" idx="10"/>
          </p:nvPr>
        </p:nvSpPr>
        <p:spPr/>
        <p:txBody>
          <a:bodyPr/>
          <a:lstStyle/>
          <a:p>
            <a:fld id="{DE06E02F-9925-4E2C-91F9-9A193B311C68}" type="datetimeFigureOut">
              <a:rPr lang="en-GB" smtClean="0"/>
              <a:t>29/02/2024</a:t>
            </a:fld>
            <a:endParaRPr lang="en-GB"/>
          </a:p>
        </p:txBody>
      </p:sp>
      <p:sp>
        <p:nvSpPr>
          <p:cNvPr id="5" name="Footer Placeholder 4">
            <a:extLst>
              <a:ext uri="{FF2B5EF4-FFF2-40B4-BE49-F238E27FC236}">
                <a16:creationId xmlns:a16="http://schemas.microsoft.com/office/drawing/2014/main" id="{7D502B91-833E-68F4-69F6-D4D946CD3B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27D061-2B86-F308-15A0-7B532BC62AE5}"/>
              </a:ext>
            </a:extLst>
          </p:cNvPr>
          <p:cNvSpPr>
            <a:spLocks noGrp="1"/>
          </p:cNvSpPr>
          <p:nvPr>
            <p:ph type="sldNum" sz="quarter" idx="12"/>
          </p:nvPr>
        </p:nvSpPr>
        <p:spPr/>
        <p:txBody>
          <a:bodyPr/>
          <a:lstStyle/>
          <a:p>
            <a:fld id="{E83CEADB-8BDF-4795-9B6E-F89C29C6ABA8}" type="slidenum">
              <a:rPr lang="en-GB" smtClean="0"/>
              <a:t>‹#›</a:t>
            </a:fld>
            <a:endParaRPr lang="en-GB"/>
          </a:p>
        </p:txBody>
      </p:sp>
    </p:spTree>
    <p:extLst>
      <p:ext uri="{BB962C8B-B14F-4D97-AF65-F5344CB8AC3E}">
        <p14:creationId xmlns:p14="http://schemas.microsoft.com/office/powerpoint/2010/main" val="308151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4C8A9-0C6D-5E0A-0DEC-10095C96BF0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EFD55B-B50F-7F21-BFAB-883BA0E474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E0288F-FA6E-EF57-A07B-61EFAC3BF056}"/>
              </a:ext>
            </a:extLst>
          </p:cNvPr>
          <p:cNvSpPr>
            <a:spLocks noGrp="1"/>
          </p:cNvSpPr>
          <p:nvPr>
            <p:ph type="dt" sz="half" idx="10"/>
          </p:nvPr>
        </p:nvSpPr>
        <p:spPr/>
        <p:txBody>
          <a:bodyPr/>
          <a:lstStyle/>
          <a:p>
            <a:fld id="{DE06E02F-9925-4E2C-91F9-9A193B311C68}" type="datetimeFigureOut">
              <a:rPr lang="en-GB" smtClean="0"/>
              <a:t>29/02/2024</a:t>
            </a:fld>
            <a:endParaRPr lang="en-GB"/>
          </a:p>
        </p:txBody>
      </p:sp>
      <p:sp>
        <p:nvSpPr>
          <p:cNvPr id="5" name="Footer Placeholder 4">
            <a:extLst>
              <a:ext uri="{FF2B5EF4-FFF2-40B4-BE49-F238E27FC236}">
                <a16:creationId xmlns:a16="http://schemas.microsoft.com/office/drawing/2014/main" id="{5B4C7234-D4B9-B329-2083-69E25C6461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F665BA-8C62-D63B-144C-CE1536561E26}"/>
              </a:ext>
            </a:extLst>
          </p:cNvPr>
          <p:cNvSpPr>
            <a:spLocks noGrp="1"/>
          </p:cNvSpPr>
          <p:nvPr>
            <p:ph type="sldNum" sz="quarter" idx="12"/>
          </p:nvPr>
        </p:nvSpPr>
        <p:spPr/>
        <p:txBody>
          <a:bodyPr/>
          <a:lstStyle/>
          <a:p>
            <a:fld id="{E83CEADB-8BDF-4795-9B6E-F89C29C6ABA8}" type="slidenum">
              <a:rPr lang="en-GB" smtClean="0"/>
              <a:t>‹#›</a:t>
            </a:fld>
            <a:endParaRPr lang="en-GB"/>
          </a:p>
        </p:txBody>
      </p:sp>
    </p:spTree>
    <p:extLst>
      <p:ext uri="{BB962C8B-B14F-4D97-AF65-F5344CB8AC3E}">
        <p14:creationId xmlns:p14="http://schemas.microsoft.com/office/powerpoint/2010/main" val="19049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596E6B-C133-E521-F52C-E2CF8C8CCF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F58E64-ECA8-CCD3-AB46-17B2DE6593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8CFF86-A716-E1E9-0F01-BF57E5CC8911}"/>
              </a:ext>
            </a:extLst>
          </p:cNvPr>
          <p:cNvSpPr>
            <a:spLocks noGrp="1"/>
          </p:cNvSpPr>
          <p:nvPr>
            <p:ph type="dt" sz="half" idx="10"/>
          </p:nvPr>
        </p:nvSpPr>
        <p:spPr/>
        <p:txBody>
          <a:bodyPr/>
          <a:lstStyle/>
          <a:p>
            <a:fld id="{DE06E02F-9925-4E2C-91F9-9A193B311C68}" type="datetimeFigureOut">
              <a:rPr lang="en-GB" smtClean="0"/>
              <a:t>29/02/2024</a:t>
            </a:fld>
            <a:endParaRPr lang="en-GB"/>
          </a:p>
        </p:txBody>
      </p:sp>
      <p:sp>
        <p:nvSpPr>
          <p:cNvPr id="5" name="Footer Placeholder 4">
            <a:extLst>
              <a:ext uri="{FF2B5EF4-FFF2-40B4-BE49-F238E27FC236}">
                <a16:creationId xmlns:a16="http://schemas.microsoft.com/office/drawing/2014/main" id="{68ADF768-F766-7956-C84E-632977905F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8A0188-361B-B908-9D60-64126E07B850}"/>
              </a:ext>
            </a:extLst>
          </p:cNvPr>
          <p:cNvSpPr>
            <a:spLocks noGrp="1"/>
          </p:cNvSpPr>
          <p:nvPr>
            <p:ph type="sldNum" sz="quarter" idx="12"/>
          </p:nvPr>
        </p:nvSpPr>
        <p:spPr/>
        <p:txBody>
          <a:bodyPr/>
          <a:lstStyle/>
          <a:p>
            <a:fld id="{E83CEADB-8BDF-4795-9B6E-F89C29C6ABA8}" type="slidenum">
              <a:rPr lang="en-GB" smtClean="0"/>
              <a:t>‹#›</a:t>
            </a:fld>
            <a:endParaRPr lang="en-GB"/>
          </a:p>
        </p:txBody>
      </p:sp>
    </p:spTree>
    <p:extLst>
      <p:ext uri="{BB962C8B-B14F-4D97-AF65-F5344CB8AC3E}">
        <p14:creationId xmlns:p14="http://schemas.microsoft.com/office/powerpoint/2010/main" val="2492943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gradFill flip="none" rotWithShape="1">
          <a:gsLst>
            <a:gs pos="10000">
              <a:srgbClr val="324F82"/>
            </a:gs>
            <a:gs pos="100000">
              <a:srgbClr val="28B8CE"/>
            </a:gs>
          </a:gsLst>
          <a:lin ang="18900000" scaled="1"/>
          <a:tileRect/>
        </a:gra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718456" y="2703444"/>
            <a:ext cx="864704" cy="0"/>
          </a:xfrm>
          <a:prstGeom prst="line">
            <a:avLst/>
          </a:prstGeom>
          <a:ln w="28575">
            <a:solidFill>
              <a:srgbClr val="E0388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8457" y="5207313"/>
            <a:ext cx="3247256" cy="931754"/>
          </a:xfrm>
          <a:prstGeom prst="rect">
            <a:avLst/>
          </a:prstGeom>
        </p:spPr>
      </p:pic>
      <p:sp>
        <p:nvSpPr>
          <p:cNvPr id="28" name="Content Placeholder 26"/>
          <p:cNvSpPr>
            <a:spLocks noGrp="1"/>
          </p:cNvSpPr>
          <p:nvPr>
            <p:ph sz="quarter" idx="14" hasCustomPrompt="1"/>
          </p:nvPr>
        </p:nvSpPr>
        <p:spPr>
          <a:xfrm>
            <a:off x="719138" y="3639988"/>
            <a:ext cx="10492200" cy="332399"/>
          </a:xfrm>
          <a:prstGeom prst="rect">
            <a:avLst/>
          </a:prstGeom>
        </p:spPr>
        <p:txBody>
          <a:bodyPr wrap="square" lIns="0" tIns="0" rIns="0" bIns="0">
            <a:spAutoFit/>
          </a:bodyPr>
          <a:lstStyle>
            <a:lvl1pPr marL="0" indent="0">
              <a:buNone/>
              <a:defRPr sz="2400" b="0" i="0" baseline="0">
                <a:solidFill>
                  <a:srgbClr val="F9C402"/>
                </a:solidFill>
                <a:latin typeface="Ubuntu" charset="0"/>
                <a:ea typeface="Ubuntu" charset="0"/>
                <a:cs typeface="Ubuntu" charset="0"/>
              </a:defRPr>
            </a:lvl1pPr>
          </a:lstStyle>
          <a:p>
            <a:pPr lvl="0"/>
            <a:r>
              <a:rPr lang="en-US" dirty="0"/>
              <a:t>28th July 2017</a:t>
            </a:r>
          </a:p>
        </p:txBody>
      </p:sp>
      <p:sp>
        <p:nvSpPr>
          <p:cNvPr id="10" name="Text Placeholder 4"/>
          <p:cNvSpPr>
            <a:spLocks noGrp="1"/>
          </p:cNvSpPr>
          <p:nvPr>
            <p:ph type="body" sz="quarter" idx="15" hasCustomPrompt="1"/>
          </p:nvPr>
        </p:nvSpPr>
        <p:spPr>
          <a:xfrm>
            <a:off x="719138" y="3088814"/>
            <a:ext cx="10491787" cy="367196"/>
          </a:xfrm>
          <a:prstGeom prst="rect">
            <a:avLst/>
          </a:prstGeom>
        </p:spPr>
        <p:txBody>
          <a:bodyPr lIns="0" tIns="0" rIns="0" bIns="0"/>
          <a:lstStyle>
            <a:lvl1pPr marL="0" indent="0">
              <a:buNone/>
              <a:defRPr sz="3000" b="0" i="0">
                <a:solidFill>
                  <a:schemeClr val="bg1"/>
                </a:solidFill>
                <a:latin typeface="Ubuntu" charset="0"/>
                <a:ea typeface="Ubuntu" charset="0"/>
                <a:cs typeface="Ubuntu" charset="0"/>
              </a:defRPr>
            </a:lvl1pPr>
          </a:lstStyle>
          <a:p>
            <a:pPr lvl="0"/>
            <a:r>
              <a:rPr lang="en-US" dirty="0"/>
              <a:t>Presented By: Insert Name</a:t>
            </a:r>
          </a:p>
        </p:txBody>
      </p:sp>
      <p:sp>
        <p:nvSpPr>
          <p:cNvPr id="12" name="Title 1"/>
          <p:cNvSpPr>
            <a:spLocks noGrp="1"/>
          </p:cNvSpPr>
          <p:nvPr>
            <p:ph type="title" hasCustomPrompt="1"/>
          </p:nvPr>
        </p:nvSpPr>
        <p:spPr>
          <a:xfrm>
            <a:off x="718457" y="721772"/>
            <a:ext cx="10492882" cy="1661993"/>
          </a:xfrm>
          <a:prstGeom prst="rect">
            <a:avLst/>
          </a:prstGeom>
        </p:spPr>
        <p:txBody>
          <a:bodyPr wrap="square" lIns="0" tIns="0" rIns="0" bIns="0" anchor="ctr">
            <a:spAutoFit/>
          </a:bodyPr>
          <a:lstStyle>
            <a:lvl1pPr algn="l">
              <a:defRPr sz="6000" b="1" i="0" baseline="0">
                <a:solidFill>
                  <a:schemeClr val="bg1"/>
                </a:solidFill>
                <a:latin typeface="Ubuntu" charset="0"/>
                <a:ea typeface="Ubuntu" charset="0"/>
                <a:cs typeface="Ubuntu" charset="0"/>
              </a:defRPr>
            </a:lvl1pPr>
          </a:lstStyle>
          <a:p>
            <a:r>
              <a:rPr lang="en-US" dirty="0"/>
              <a:t>Presentation Title </a:t>
            </a:r>
            <a:br>
              <a:rPr lang="en-US" dirty="0"/>
            </a:br>
            <a:r>
              <a:rPr lang="en-US" dirty="0"/>
              <a:t>Two Lines Template</a:t>
            </a:r>
          </a:p>
        </p:txBody>
      </p:sp>
    </p:spTree>
    <p:extLst>
      <p:ext uri="{BB962C8B-B14F-4D97-AF65-F5344CB8AC3E}">
        <p14:creationId xmlns:p14="http://schemas.microsoft.com/office/powerpoint/2010/main" val="1563728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 Column Text Slide">
    <p:spTree>
      <p:nvGrpSpPr>
        <p:cNvPr id="1" name=""/>
        <p:cNvGrpSpPr/>
        <p:nvPr/>
      </p:nvGrpSpPr>
      <p:grpSpPr>
        <a:xfrm>
          <a:off x="0" y="0"/>
          <a:ext cx="0" cy="0"/>
          <a:chOff x="0" y="0"/>
          <a:chExt cx="0" cy="0"/>
        </a:xfrm>
      </p:grpSpPr>
      <p:sp>
        <p:nvSpPr>
          <p:cNvPr id="3" name="Rectangle 2"/>
          <p:cNvSpPr/>
          <p:nvPr userDrawn="1"/>
        </p:nvSpPr>
        <p:spPr>
          <a:xfrm>
            <a:off x="0" y="5953539"/>
            <a:ext cx="12192000" cy="904461"/>
          </a:xfrm>
          <a:prstGeom prst="rect">
            <a:avLst/>
          </a:prstGeom>
          <a:gradFill>
            <a:gsLst>
              <a:gs pos="10000">
                <a:srgbClr val="324F82"/>
              </a:gs>
              <a:gs pos="100000">
                <a:srgbClr val="28B8CE"/>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0165" y="6116893"/>
            <a:ext cx="2087823" cy="599071"/>
          </a:xfrm>
          <a:prstGeom prst="rect">
            <a:avLst/>
          </a:prstGeom>
        </p:spPr>
      </p:pic>
      <p:cxnSp>
        <p:nvCxnSpPr>
          <p:cNvPr id="15" name="Straight Connector 14"/>
          <p:cNvCxnSpPr/>
          <p:nvPr userDrawn="1"/>
        </p:nvCxnSpPr>
        <p:spPr>
          <a:xfrm>
            <a:off x="718456" y="1868557"/>
            <a:ext cx="864704" cy="0"/>
          </a:xfrm>
          <a:prstGeom prst="line">
            <a:avLst/>
          </a:prstGeom>
          <a:ln w="28575">
            <a:solidFill>
              <a:srgbClr val="F9C402"/>
            </a:solidFill>
          </a:ln>
        </p:spPr>
        <p:style>
          <a:lnRef idx="1">
            <a:schemeClr val="accent1"/>
          </a:lnRef>
          <a:fillRef idx="0">
            <a:schemeClr val="accent1"/>
          </a:fillRef>
          <a:effectRef idx="0">
            <a:schemeClr val="accent1"/>
          </a:effectRef>
          <a:fontRef idx="minor">
            <a:schemeClr val="tx1"/>
          </a:fontRef>
        </p:style>
      </p:cxnSp>
      <p:sp>
        <p:nvSpPr>
          <p:cNvPr id="21" name="Content Placeholder 5"/>
          <p:cNvSpPr>
            <a:spLocks noGrp="1"/>
          </p:cNvSpPr>
          <p:nvPr>
            <p:ph sz="quarter" idx="10" hasCustomPrompt="1"/>
          </p:nvPr>
        </p:nvSpPr>
        <p:spPr>
          <a:xfrm>
            <a:off x="348491" y="6294968"/>
            <a:ext cx="3597275" cy="221599"/>
          </a:xfrm>
          <a:prstGeom prst="rect">
            <a:avLst/>
          </a:prstGeom>
        </p:spPr>
        <p:txBody>
          <a:bodyPr lIns="0" tIns="0" rIns="0" bIns="0">
            <a:spAutoFit/>
          </a:bodyPr>
          <a:lstStyle>
            <a:lvl1pPr marL="0" indent="0">
              <a:buNone/>
              <a:defRPr sz="1600" b="1" i="0">
                <a:solidFill>
                  <a:schemeClr val="bg1"/>
                </a:solidFill>
                <a:latin typeface="Ubuntu" charset="0"/>
                <a:ea typeface="Ubuntu" charset="0"/>
                <a:cs typeface="Ubuntu" charset="0"/>
              </a:defRPr>
            </a:lvl1pPr>
          </a:lstStyle>
          <a:p>
            <a:pPr lvl="0"/>
            <a:r>
              <a:rPr lang="en-US" dirty="0"/>
              <a:t>Insert Document Title</a:t>
            </a:r>
          </a:p>
        </p:txBody>
      </p:sp>
      <p:sp>
        <p:nvSpPr>
          <p:cNvPr id="22" name="TextBox 21"/>
          <p:cNvSpPr txBox="1"/>
          <p:nvPr userDrawn="1"/>
        </p:nvSpPr>
        <p:spPr>
          <a:xfrm>
            <a:off x="-1123122" y="-1838739"/>
            <a:ext cx="184731" cy="369332"/>
          </a:xfrm>
          <a:prstGeom prst="rect">
            <a:avLst/>
          </a:prstGeom>
          <a:noFill/>
        </p:spPr>
        <p:txBody>
          <a:bodyPr wrap="none" rtlCol="0">
            <a:spAutoFit/>
          </a:bodyPr>
          <a:lstStyle/>
          <a:p>
            <a:endParaRPr lang="en-US" dirty="0"/>
          </a:p>
        </p:txBody>
      </p:sp>
      <p:sp>
        <p:nvSpPr>
          <p:cNvPr id="10" name="Content Placeholder 17"/>
          <p:cNvSpPr>
            <a:spLocks noGrp="1"/>
          </p:cNvSpPr>
          <p:nvPr>
            <p:ph sz="quarter" idx="14" hasCustomPrompt="1"/>
          </p:nvPr>
        </p:nvSpPr>
        <p:spPr>
          <a:xfrm>
            <a:off x="715963" y="2230644"/>
            <a:ext cx="10760075" cy="2065181"/>
          </a:xfrm>
          <a:prstGeom prst="rect">
            <a:avLst/>
          </a:prstGeom>
        </p:spPr>
        <p:txBody>
          <a:bodyPr lIns="0" tIns="0" rIns="0" bIns="0">
            <a:spAutoFit/>
          </a:bodyPr>
          <a:lstStyle>
            <a:lvl1pPr marL="285750" marR="0" indent="-285750" algn="l" defTabSz="914400" rtl="0" eaLnBrk="1" fontAlgn="auto" latinLnBrk="0" hangingPunct="1">
              <a:lnSpc>
                <a:spcPct val="100000"/>
              </a:lnSpc>
              <a:spcBef>
                <a:spcPts val="1000"/>
              </a:spcBef>
              <a:spcAft>
                <a:spcPts val="0"/>
              </a:spcAft>
              <a:buClrTx/>
              <a:buSzTx/>
              <a:buFont typeface="Arial" charset="0"/>
              <a:buChar char="•"/>
              <a:tabLst/>
              <a:defRPr sz="2400" b="0" i="0" baseline="0">
                <a:solidFill>
                  <a:srgbClr val="324F82"/>
                </a:solidFill>
                <a:latin typeface="Verdana" charset="0"/>
                <a:ea typeface="Verdana" charset="0"/>
                <a:cs typeface="Verdana" charset="0"/>
              </a:defRPr>
            </a:lvl1pPr>
            <a:lvl2pPr marL="742950" indent="-285750">
              <a:buFont typeface="Courier New" charset="0"/>
              <a:buChar char="o"/>
              <a:defRPr sz="1800" b="0" i="0">
                <a:solidFill>
                  <a:srgbClr val="324F82"/>
                </a:solidFill>
                <a:latin typeface="Verdana" charset="0"/>
                <a:ea typeface="Verdana" charset="0"/>
                <a:cs typeface="Verdana" charset="0"/>
              </a:defRPr>
            </a:lvl2pPr>
            <a:lvl3pPr marL="1200150" indent="-285750">
              <a:buFont typeface="Arial" charset="0"/>
              <a:buChar char="•"/>
              <a:defRPr sz="1600" b="0" i="0">
                <a:solidFill>
                  <a:srgbClr val="324F82"/>
                </a:solidFill>
                <a:latin typeface="Verdana" charset="0"/>
                <a:ea typeface="Verdana" charset="0"/>
                <a:cs typeface="Verdana" charset="0"/>
              </a:defRPr>
            </a:lvl3pPr>
            <a:lvl4pPr marL="1371600" indent="0">
              <a:buNone/>
              <a:defRPr sz="1400" b="0" i="0">
                <a:latin typeface="Verdana" charset="0"/>
                <a:ea typeface="Verdana" charset="0"/>
                <a:cs typeface="Verdana" charset="0"/>
              </a:defRPr>
            </a:lvl4pPr>
            <a:lvl5pPr marL="1828800" indent="0">
              <a:buNone/>
              <a:defRPr sz="1400" b="0" i="0">
                <a:latin typeface="Verdana" charset="0"/>
                <a:ea typeface="Verdana" charset="0"/>
                <a:cs typeface="Verdana" charset="0"/>
              </a:defRPr>
            </a:lvl5pPr>
          </a:lstStyle>
          <a:p>
            <a:pPr lvl="0"/>
            <a:r>
              <a:rPr lang="en-US" dirty="0"/>
              <a:t>Bullet Point Bullet Point</a:t>
            </a:r>
          </a:p>
          <a:p>
            <a:pPr lvl="1"/>
            <a:r>
              <a:rPr lang="en-US" dirty="0"/>
              <a:t>Bullet Point Bullet Point</a:t>
            </a:r>
          </a:p>
          <a:p>
            <a:pPr lvl="2"/>
            <a:r>
              <a:rPr lang="en-US" dirty="0"/>
              <a:t>Bullet Point Bullet Point</a:t>
            </a:r>
          </a:p>
          <a:p>
            <a:pPr lvl="0"/>
            <a:r>
              <a:rPr lang="en-US" dirty="0"/>
              <a:t>Bullet Point Bullet Point</a:t>
            </a:r>
          </a:p>
          <a:p>
            <a:pPr lvl="1"/>
            <a:r>
              <a:rPr lang="en-US" dirty="0"/>
              <a:t>Bullet Point Bullet Point</a:t>
            </a:r>
          </a:p>
          <a:p>
            <a:pPr lvl="2"/>
            <a:r>
              <a:rPr lang="en-US" dirty="0"/>
              <a:t>Bullet Point Bullet Point</a:t>
            </a:r>
          </a:p>
        </p:txBody>
      </p:sp>
      <p:sp>
        <p:nvSpPr>
          <p:cNvPr id="12" name="Text Placeholder 4"/>
          <p:cNvSpPr>
            <a:spLocks noGrp="1"/>
          </p:cNvSpPr>
          <p:nvPr>
            <p:ph type="body" sz="quarter" idx="15" hasCustomPrompt="1"/>
          </p:nvPr>
        </p:nvSpPr>
        <p:spPr>
          <a:xfrm>
            <a:off x="715963" y="716218"/>
            <a:ext cx="10760075" cy="393542"/>
          </a:xfrm>
          <a:prstGeom prst="rect">
            <a:avLst/>
          </a:prstGeom>
        </p:spPr>
        <p:txBody>
          <a:bodyPr lIns="0" tIns="0" rIns="0" bIns="0"/>
          <a:lstStyle>
            <a:lvl1pPr marL="0" indent="0">
              <a:buNone/>
              <a:defRPr b="1" i="0">
                <a:solidFill>
                  <a:srgbClr val="324F82"/>
                </a:solidFill>
                <a:latin typeface="Ubuntu" charset="0"/>
                <a:ea typeface="Ubuntu" charset="0"/>
                <a:cs typeface="Ubuntu" charset="0"/>
              </a:defRPr>
            </a:lvl1pPr>
          </a:lstStyle>
          <a:p>
            <a:pPr lvl="0"/>
            <a:r>
              <a:rPr lang="en-US" dirty="0"/>
              <a:t>1 Column Text Slide Heading</a:t>
            </a:r>
          </a:p>
        </p:txBody>
      </p:sp>
      <p:sp>
        <p:nvSpPr>
          <p:cNvPr id="17" name="Text Placeholder 4"/>
          <p:cNvSpPr>
            <a:spLocks noGrp="1"/>
          </p:cNvSpPr>
          <p:nvPr>
            <p:ph type="body" sz="quarter" idx="16" hasCustomPrompt="1"/>
          </p:nvPr>
        </p:nvSpPr>
        <p:spPr>
          <a:xfrm>
            <a:off x="715962" y="1158975"/>
            <a:ext cx="10760075" cy="393542"/>
          </a:xfrm>
          <a:prstGeom prst="rect">
            <a:avLst/>
          </a:prstGeom>
        </p:spPr>
        <p:txBody>
          <a:bodyPr lIns="0" tIns="0" rIns="0" bIns="0"/>
          <a:lstStyle>
            <a:lvl1pPr marL="0" indent="0">
              <a:buNone/>
              <a:defRPr b="0" i="0">
                <a:solidFill>
                  <a:srgbClr val="E03882"/>
                </a:solidFill>
                <a:latin typeface="Ubuntu" charset="0"/>
                <a:ea typeface="Ubuntu" charset="0"/>
                <a:cs typeface="Ubuntu" charset="0"/>
              </a:defRPr>
            </a:lvl1pPr>
          </a:lstStyle>
          <a:p>
            <a:pPr lvl="0"/>
            <a:r>
              <a:rPr lang="en-US" dirty="0"/>
              <a:t>Slide Subheading</a:t>
            </a:r>
          </a:p>
        </p:txBody>
      </p:sp>
    </p:spTree>
    <p:extLst>
      <p:ext uri="{BB962C8B-B14F-4D97-AF65-F5344CB8AC3E}">
        <p14:creationId xmlns:p14="http://schemas.microsoft.com/office/powerpoint/2010/main" val="2060833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 Column Text Slide">
    <p:spTree>
      <p:nvGrpSpPr>
        <p:cNvPr id="1" name=""/>
        <p:cNvGrpSpPr/>
        <p:nvPr/>
      </p:nvGrpSpPr>
      <p:grpSpPr>
        <a:xfrm>
          <a:off x="0" y="0"/>
          <a:ext cx="0" cy="0"/>
          <a:chOff x="0" y="0"/>
          <a:chExt cx="0" cy="0"/>
        </a:xfrm>
      </p:grpSpPr>
      <p:sp>
        <p:nvSpPr>
          <p:cNvPr id="3" name="Rectangle 2"/>
          <p:cNvSpPr/>
          <p:nvPr userDrawn="1"/>
        </p:nvSpPr>
        <p:spPr>
          <a:xfrm>
            <a:off x="0" y="5953539"/>
            <a:ext cx="12192000" cy="904461"/>
          </a:xfrm>
          <a:prstGeom prst="rect">
            <a:avLst/>
          </a:prstGeom>
          <a:gradFill>
            <a:gsLst>
              <a:gs pos="10000">
                <a:srgbClr val="324F82"/>
              </a:gs>
              <a:gs pos="100000">
                <a:srgbClr val="28B8CE"/>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0165" y="6116893"/>
            <a:ext cx="2087823" cy="599071"/>
          </a:xfrm>
          <a:prstGeom prst="rect">
            <a:avLst/>
          </a:prstGeom>
        </p:spPr>
      </p:pic>
      <p:sp>
        <p:nvSpPr>
          <p:cNvPr id="6" name="Content Placeholder 5"/>
          <p:cNvSpPr>
            <a:spLocks noGrp="1"/>
          </p:cNvSpPr>
          <p:nvPr>
            <p:ph sz="quarter" idx="10" hasCustomPrompt="1"/>
          </p:nvPr>
        </p:nvSpPr>
        <p:spPr>
          <a:xfrm>
            <a:off x="348491" y="6294968"/>
            <a:ext cx="3597275" cy="221599"/>
          </a:xfrm>
          <a:prstGeom prst="rect">
            <a:avLst/>
          </a:prstGeom>
        </p:spPr>
        <p:txBody>
          <a:bodyPr lIns="0" tIns="0" rIns="0" bIns="0">
            <a:spAutoFit/>
          </a:bodyPr>
          <a:lstStyle>
            <a:lvl1pPr marL="0" indent="0">
              <a:buNone/>
              <a:defRPr sz="1600" b="1" i="0">
                <a:solidFill>
                  <a:schemeClr val="bg1"/>
                </a:solidFill>
                <a:latin typeface="Ubuntu" charset="0"/>
                <a:ea typeface="Ubuntu" charset="0"/>
                <a:cs typeface="Ubuntu" charset="0"/>
              </a:defRPr>
            </a:lvl1pPr>
          </a:lstStyle>
          <a:p>
            <a:pPr lvl="0"/>
            <a:r>
              <a:rPr lang="en-US" dirty="0"/>
              <a:t>Insert Document Title</a:t>
            </a:r>
          </a:p>
        </p:txBody>
      </p:sp>
      <p:cxnSp>
        <p:nvCxnSpPr>
          <p:cNvPr id="15" name="Straight Connector 14"/>
          <p:cNvCxnSpPr/>
          <p:nvPr userDrawn="1"/>
        </p:nvCxnSpPr>
        <p:spPr>
          <a:xfrm>
            <a:off x="718456" y="1868557"/>
            <a:ext cx="864704" cy="0"/>
          </a:xfrm>
          <a:prstGeom prst="line">
            <a:avLst/>
          </a:prstGeom>
          <a:ln w="28575">
            <a:solidFill>
              <a:srgbClr val="F9C402"/>
            </a:solidFill>
          </a:ln>
        </p:spPr>
        <p:style>
          <a:lnRef idx="1">
            <a:schemeClr val="accent1"/>
          </a:lnRef>
          <a:fillRef idx="0">
            <a:schemeClr val="accent1"/>
          </a:fillRef>
          <a:effectRef idx="0">
            <a:schemeClr val="accent1"/>
          </a:effectRef>
          <a:fontRef idx="minor">
            <a:schemeClr val="tx1"/>
          </a:fontRef>
        </p:style>
      </p:cxnSp>
      <p:sp>
        <p:nvSpPr>
          <p:cNvPr id="17" name="Content Placeholder 17"/>
          <p:cNvSpPr>
            <a:spLocks noGrp="1"/>
          </p:cNvSpPr>
          <p:nvPr>
            <p:ph sz="quarter" idx="16" hasCustomPrompt="1"/>
          </p:nvPr>
        </p:nvSpPr>
        <p:spPr>
          <a:xfrm>
            <a:off x="715964" y="2230644"/>
            <a:ext cx="5022228" cy="2065181"/>
          </a:xfrm>
          <a:prstGeom prst="rect">
            <a:avLst/>
          </a:prstGeom>
        </p:spPr>
        <p:txBody>
          <a:bodyPr wrap="square" lIns="0" tIns="0" rIns="0" bIns="0">
            <a:spAutoFit/>
          </a:bodyPr>
          <a:lstStyle>
            <a:lvl1pPr marL="285750" marR="0" indent="-285750" algn="l" defTabSz="914400" rtl="0" eaLnBrk="1" fontAlgn="auto" latinLnBrk="0" hangingPunct="1">
              <a:lnSpc>
                <a:spcPct val="100000"/>
              </a:lnSpc>
              <a:spcBef>
                <a:spcPts val="1000"/>
              </a:spcBef>
              <a:spcAft>
                <a:spcPts val="0"/>
              </a:spcAft>
              <a:buClrTx/>
              <a:buSzTx/>
              <a:buFont typeface="Arial" charset="0"/>
              <a:buChar char="•"/>
              <a:tabLst/>
              <a:defRPr sz="2400" b="0" i="0" baseline="0">
                <a:solidFill>
                  <a:srgbClr val="324F82"/>
                </a:solidFill>
                <a:latin typeface="Verdana" charset="0"/>
                <a:ea typeface="Verdana" charset="0"/>
                <a:cs typeface="Verdana" charset="0"/>
              </a:defRPr>
            </a:lvl1pPr>
            <a:lvl2pPr marL="742950" indent="-285750">
              <a:buFont typeface="Courier New" charset="0"/>
              <a:buChar char="o"/>
              <a:defRPr sz="1800" b="0" i="0">
                <a:solidFill>
                  <a:srgbClr val="324F82"/>
                </a:solidFill>
                <a:latin typeface="Verdana" charset="0"/>
                <a:ea typeface="Verdana" charset="0"/>
                <a:cs typeface="Verdana" charset="0"/>
              </a:defRPr>
            </a:lvl2pPr>
            <a:lvl3pPr marL="1200150" indent="-285750">
              <a:buFont typeface="Arial" charset="0"/>
              <a:buChar char="•"/>
              <a:defRPr sz="1600" b="0" i="0">
                <a:solidFill>
                  <a:srgbClr val="324F82"/>
                </a:solidFill>
                <a:latin typeface="Verdana" charset="0"/>
                <a:ea typeface="Verdana" charset="0"/>
                <a:cs typeface="Verdana" charset="0"/>
              </a:defRPr>
            </a:lvl3pPr>
            <a:lvl4pPr marL="1371600" indent="0">
              <a:buNone/>
              <a:defRPr sz="1400" b="0" i="0">
                <a:latin typeface="Verdana" charset="0"/>
                <a:ea typeface="Verdana" charset="0"/>
                <a:cs typeface="Verdana" charset="0"/>
              </a:defRPr>
            </a:lvl4pPr>
            <a:lvl5pPr marL="1828800" indent="0">
              <a:buNone/>
              <a:defRPr sz="1400" b="0" i="0">
                <a:latin typeface="Verdana" charset="0"/>
                <a:ea typeface="Verdana" charset="0"/>
                <a:cs typeface="Verdana" charset="0"/>
              </a:defRPr>
            </a:lvl5pPr>
          </a:lstStyle>
          <a:p>
            <a:pPr lvl="0"/>
            <a:r>
              <a:rPr lang="en-US" dirty="0"/>
              <a:t>Bullet Point Bullet Point</a:t>
            </a:r>
          </a:p>
          <a:p>
            <a:pPr lvl="1"/>
            <a:r>
              <a:rPr lang="en-US" dirty="0"/>
              <a:t>Bullet Point Bullet Point</a:t>
            </a:r>
          </a:p>
          <a:p>
            <a:pPr lvl="2"/>
            <a:r>
              <a:rPr lang="en-US" dirty="0"/>
              <a:t>Bullet Point Bullet Point</a:t>
            </a:r>
          </a:p>
          <a:p>
            <a:pPr lvl="0"/>
            <a:r>
              <a:rPr lang="en-US" dirty="0"/>
              <a:t>Bullet Point Bullet Point</a:t>
            </a:r>
          </a:p>
          <a:p>
            <a:pPr lvl="1"/>
            <a:r>
              <a:rPr lang="en-US" dirty="0"/>
              <a:t>Bullet Point Bullet Point</a:t>
            </a:r>
          </a:p>
          <a:p>
            <a:pPr lvl="2"/>
            <a:r>
              <a:rPr lang="en-US" dirty="0"/>
              <a:t>Bullet Point Bullet Point</a:t>
            </a:r>
          </a:p>
        </p:txBody>
      </p:sp>
      <p:sp>
        <p:nvSpPr>
          <p:cNvPr id="20" name="Content Placeholder 17"/>
          <p:cNvSpPr>
            <a:spLocks noGrp="1"/>
          </p:cNvSpPr>
          <p:nvPr>
            <p:ph sz="quarter" idx="17" hasCustomPrompt="1"/>
          </p:nvPr>
        </p:nvSpPr>
        <p:spPr>
          <a:xfrm>
            <a:off x="6453809" y="2230644"/>
            <a:ext cx="5022228" cy="2065181"/>
          </a:xfrm>
          <a:prstGeom prst="rect">
            <a:avLst/>
          </a:prstGeom>
        </p:spPr>
        <p:txBody>
          <a:bodyPr wrap="square" lIns="0" tIns="0" rIns="0" bIns="0">
            <a:spAutoFit/>
          </a:bodyPr>
          <a:lstStyle>
            <a:lvl1pPr marL="285750" marR="0" indent="-285750" algn="l" defTabSz="914400" rtl="0" eaLnBrk="1" fontAlgn="auto" latinLnBrk="0" hangingPunct="1">
              <a:lnSpc>
                <a:spcPct val="100000"/>
              </a:lnSpc>
              <a:spcBef>
                <a:spcPts val="1000"/>
              </a:spcBef>
              <a:spcAft>
                <a:spcPts val="0"/>
              </a:spcAft>
              <a:buClrTx/>
              <a:buSzTx/>
              <a:buFont typeface="Arial" charset="0"/>
              <a:buChar char="•"/>
              <a:tabLst/>
              <a:defRPr sz="2400" b="0" i="0" baseline="0">
                <a:solidFill>
                  <a:srgbClr val="324F82"/>
                </a:solidFill>
                <a:latin typeface="Verdana" charset="0"/>
                <a:ea typeface="Verdana" charset="0"/>
                <a:cs typeface="Verdana" charset="0"/>
              </a:defRPr>
            </a:lvl1pPr>
            <a:lvl2pPr marL="742950" indent="-285750">
              <a:buFont typeface="Courier New" charset="0"/>
              <a:buChar char="o"/>
              <a:defRPr sz="1800" b="0" i="0">
                <a:solidFill>
                  <a:srgbClr val="324F82"/>
                </a:solidFill>
                <a:latin typeface="Verdana" charset="0"/>
                <a:ea typeface="Verdana" charset="0"/>
                <a:cs typeface="Verdana" charset="0"/>
              </a:defRPr>
            </a:lvl2pPr>
            <a:lvl3pPr marL="1200150" indent="-285750">
              <a:buFont typeface="Arial" charset="0"/>
              <a:buChar char="•"/>
              <a:defRPr sz="1600" b="0" i="0">
                <a:solidFill>
                  <a:srgbClr val="324F82"/>
                </a:solidFill>
                <a:latin typeface="Verdana" charset="0"/>
                <a:ea typeface="Verdana" charset="0"/>
                <a:cs typeface="Verdana" charset="0"/>
              </a:defRPr>
            </a:lvl3pPr>
            <a:lvl4pPr marL="1371600" indent="0">
              <a:buNone/>
              <a:defRPr sz="1400" b="0" i="0">
                <a:latin typeface="Verdana" charset="0"/>
                <a:ea typeface="Verdana" charset="0"/>
                <a:cs typeface="Verdana" charset="0"/>
              </a:defRPr>
            </a:lvl4pPr>
            <a:lvl5pPr marL="1828800" indent="0">
              <a:buNone/>
              <a:defRPr sz="1400" b="0" i="0">
                <a:latin typeface="Verdana" charset="0"/>
                <a:ea typeface="Verdana" charset="0"/>
                <a:cs typeface="Verdana" charset="0"/>
              </a:defRPr>
            </a:lvl5pPr>
          </a:lstStyle>
          <a:p>
            <a:pPr lvl="0"/>
            <a:r>
              <a:rPr lang="en-US" dirty="0"/>
              <a:t>Bullet Point Bullet Point</a:t>
            </a:r>
          </a:p>
          <a:p>
            <a:pPr lvl="1"/>
            <a:r>
              <a:rPr lang="en-US" dirty="0"/>
              <a:t>Bullet Point Bullet Point</a:t>
            </a:r>
          </a:p>
          <a:p>
            <a:pPr lvl="2"/>
            <a:r>
              <a:rPr lang="en-US" dirty="0"/>
              <a:t>Bullet Point Bullet Point</a:t>
            </a:r>
          </a:p>
          <a:p>
            <a:pPr lvl="0"/>
            <a:r>
              <a:rPr lang="en-US" dirty="0"/>
              <a:t>Bullet Point Bullet Point</a:t>
            </a:r>
          </a:p>
          <a:p>
            <a:pPr lvl="1"/>
            <a:r>
              <a:rPr lang="en-US" dirty="0"/>
              <a:t>Bullet Point Bullet Point</a:t>
            </a:r>
          </a:p>
          <a:p>
            <a:pPr lvl="2"/>
            <a:r>
              <a:rPr lang="en-US" dirty="0"/>
              <a:t>Bullet Point Bullet Point</a:t>
            </a:r>
          </a:p>
        </p:txBody>
      </p:sp>
      <p:sp>
        <p:nvSpPr>
          <p:cNvPr id="10" name="Text Placeholder 4"/>
          <p:cNvSpPr>
            <a:spLocks noGrp="1"/>
          </p:cNvSpPr>
          <p:nvPr>
            <p:ph type="body" sz="quarter" idx="15" hasCustomPrompt="1"/>
          </p:nvPr>
        </p:nvSpPr>
        <p:spPr>
          <a:xfrm>
            <a:off x="715963" y="716218"/>
            <a:ext cx="10760075" cy="393542"/>
          </a:xfrm>
          <a:prstGeom prst="rect">
            <a:avLst/>
          </a:prstGeom>
        </p:spPr>
        <p:txBody>
          <a:bodyPr lIns="0" tIns="0" rIns="0" bIns="0"/>
          <a:lstStyle>
            <a:lvl1pPr marL="0" indent="0">
              <a:buNone/>
              <a:defRPr b="1" i="0">
                <a:solidFill>
                  <a:srgbClr val="324F82"/>
                </a:solidFill>
                <a:latin typeface="Ubuntu" charset="0"/>
                <a:ea typeface="Ubuntu" charset="0"/>
                <a:cs typeface="Ubuntu" charset="0"/>
              </a:defRPr>
            </a:lvl1pPr>
          </a:lstStyle>
          <a:p>
            <a:pPr lvl="0"/>
            <a:r>
              <a:rPr lang="en-US" dirty="0"/>
              <a:t>2 Column Text Slide Heading</a:t>
            </a:r>
          </a:p>
        </p:txBody>
      </p:sp>
      <p:sp>
        <p:nvSpPr>
          <p:cNvPr id="11" name="Text Placeholder 4"/>
          <p:cNvSpPr>
            <a:spLocks noGrp="1"/>
          </p:cNvSpPr>
          <p:nvPr>
            <p:ph type="body" sz="quarter" idx="18" hasCustomPrompt="1"/>
          </p:nvPr>
        </p:nvSpPr>
        <p:spPr>
          <a:xfrm>
            <a:off x="715962" y="1158975"/>
            <a:ext cx="10760075" cy="393542"/>
          </a:xfrm>
          <a:prstGeom prst="rect">
            <a:avLst/>
          </a:prstGeom>
        </p:spPr>
        <p:txBody>
          <a:bodyPr lIns="0" tIns="0" rIns="0" bIns="0"/>
          <a:lstStyle>
            <a:lvl1pPr marL="0" indent="0">
              <a:buNone/>
              <a:defRPr b="0" i="0">
                <a:solidFill>
                  <a:srgbClr val="E03882"/>
                </a:solidFill>
                <a:latin typeface="Ubuntu" charset="0"/>
                <a:ea typeface="Ubuntu" charset="0"/>
                <a:cs typeface="Ubuntu" charset="0"/>
              </a:defRPr>
            </a:lvl1pPr>
          </a:lstStyle>
          <a:p>
            <a:pPr lvl="0"/>
            <a:r>
              <a:rPr lang="en-US" dirty="0"/>
              <a:t>Slide Subheading</a:t>
            </a:r>
          </a:p>
        </p:txBody>
      </p:sp>
    </p:spTree>
    <p:extLst>
      <p:ext uri="{BB962C8B-B14F-4D97-AF65-F5344CB8AC3E}">
        <p14:creationId xmlns:p14="http://schemas.microsoft.com/office/powerpoint/2010/main" val="370489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F24ED-6864-81EB-5F1C-8F12D64BB0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E0261C3-24CA-BDD7-6E22-7DE99A600F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24AF04-69FA-A2EE-42A0-65B458F3D31B}"/>
              </a:ext>
            </a:extLst>
          </p:cNvPr>
          <p:cNvSpPr>
            <a:spLocks noGrp="1"/>
          </p:cNvSpPr>
          <p:nvPr>
            <p:ph type="dt" sz="half" idx="10"/>
          </p:nvPr>
        </p:nvSpPr>
        <p:spPr/>
        <p:txBody>
          <a:bodyPr/>
          <a:lstStyle/>
          <a:p>
            <a:fld id="{DE06E02F-9925-4E2C-91F9-9A193B311C68}" type="datetimeFigureOut">
              <a:rPr lang="en-GB" smtClean="0"/>
              <a:t>29/02/2024</a:t>
            </a:fld>
            <a:endParaRPr lang="en-GB"/>
          </a:p>
        </p:txBody>
      </p:sp>
      <p:sp>
        <p:nvSpPr>
          <p:cNvPr id="5" name="Footer Placeholder 4">
            <a:extLst>
              <a:ext uri="{FF2B5EF4-FFF2-40B4-BE49-F238E27FC236}">
                <a16:creationId xmlns:a16="http://schemas.microsoft.com/office/drawing/2014/main" id="{A943BBE2-4F0F-9364-8473-1B10211BF6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0B2A28-C729-261C-8B93-60943F1E951C}"/>
              </a:ext>
            </a:extLst>
          </p:cNvPr>
          <p:cNvSpPr>
            <a:spLocks noGrp="1"/>
          </p:cNvSpPr>
          <p:nvPr>
            <p:ph type="sldNum" sz="quarter" idx="12"/>
          </p:nvPr>
        </p:nvSpPr>
        <p:spPr/>
        <p:txBody>
          <a:bodyPr/>
          <a:lstStyle/>
          <a:p>
            <a:fld id="{E83CEADB-8BDF-4795-9B6E-F89C29C6ABA8}" type="slidenum">
              <a:rPr lang="en-GB" smtClean="0"/>
              <a:t>‹#›</a:t>
            </a:fld>
            <a:endParaRPr lang="en-GB"/>
          </a:p>
        </p:txBody>
      </p:sp>
    </p:spTree>
    <p:extLst>
      <p:ext uri="{BB962C8B-B14F-4D97-AF65-F5344CB8AC3E}">
        <p14:creationId xmlns:p14="http://schemas.microsoft.com/office/powerpoint/2010/main" val="414752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DE3BB-DB93-1390-A324-ACB5B0456F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5D70556-73E1-587D-2E88-DC2547A3C3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DF6C74-6AB6-05AC-5BF5-61735397F25F}"/>
              </a:ext>
            </a:extLst>
          </p:cNvPr>
          <p:cNvSpPr>
            <a:spLocks noGrp="1"/>
          </p:cNvSpPr>
          <p:nvPr>
            <p:ph type="dt" sz="half" idx="10"/>
          </p:nvPr>
        </p:nvSpPr>
        <p:spPr/>
        <p:txBody>
          <a:bodyPr/>
          <a:lstStyle/>
          <a:p>
            <a:fld id="{DE06E02F-9925-4E2C-91F9-9A193B311C68}" type="datetimeFigureOut">
              <a:rPr lang="en-GB" smtClean="0"/>
              <a:t>29/02/2024</a:t>
            </a:fld>
            <a:endParaRPr lang="en-GB"/>
          </a:p>
        </p:txBody>
      </p:sp>
      <p:sp>
        <p:nvSpPr>
          <p:cNvPr id="5" name="Footer Placeholder 4">
            <a:extLst>
              <a:ext uri="{FF2B5EF4-FFF2-40B4-BE49-F238E27FC236}">
                <a16:creationId xmlns:a16="http://schemas.microsoft.com/office/drawing/2014/main" id="{96A4B167-9ED0-4C79-23D4-EAC2555857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2A590F-C8D9-3A17-C70C-E44A20E0A41F}"/>
              </a:ext>
            </a:extLst>
          </p:cNvPr>
          <p:cNvSpPr>
            <a:spLocks noGrp="1"/>
          </p:cNvSpPr>
          <p:nvPr>
            <p:ph type="sldNum" sz="quarter" idx="12"/>
          </p:nvPr>
        </p:nvSpPr>
        <p:spPr/>
        <p:txBody>
          <a:bodyPr/>
          <a:lstStyle/>
          <a:p>
            <a:fld id="{E83CEADB-8BDF-4795-9B6E-F89C29C6ABA8}" type="slidenum">
              <a:rPr lang="en-GB" smtClean="0"/>
              <a:t>‹#›</a:t>
            </a:fld>
            <a:endParaRPr lang="en-GB"/>
          </a:p>
        </p:txBody>
      </p:sp>
    </p:spTree>
    <p:extLst>
      <p:ext uri="{BB962C8B-B14F-4D97-AF65-F5344CB8AC3E}">
        <p14:creationId xmlns:p14="http://schemas.microsoft.com/office/powerpoint/2010/main" val="3712831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85E9F-14B1-DD42-2E52-A3FE1BBC2C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0A2C41-705E-C7AB-403F-C80FFC3DAA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D90C39C-E75E-2975-929D-B1550048BE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FD63D4-962E-78B5-6F6D-02E2745FDF70}"/>
              </a:ext>
            </a:extLst>
          </p:cNvPr>
          <p:cNvSpPr>
            <a:spLocks noGrp="1"/>
          </p:cNvSpPr>
          <p:nvPr>
            <p:ph type="dt" sz="half" idx="10"/>
          </p:nvPr>
        </p:nvSpPr>
        <p:spPr/>
        <p:txBody>
          <a:bodyPr/>
          <a:lstStyle/>
          <a:p>
            <a:fld id="{DE06E02F-9925-4E2C-91F9-9A193B311C68}" type="datetimeFigureOut">
              <a:rPr lang="en-GB" smtClean="0"/>
              <a:t>29/02/2024</a:t>
            </a:fld>
            <a:endParaRPr lang="en-GB"/>
          </a:p>
        </p:txBody>
      </p:sp>
      <p:sp>
        <p:nvSpPr>
          <p:cNvPr id="6" name="Footer Placeholder 5">
            <a:extLst>
              <a:ext uri="{FF2B5EF4-FFF2-40B4-BE49-F238E27FC236}">
                <a16:creationId xmlns:a16="http://schemas.microsoft.com/office/drawing/2014/main" id="{3F9DAF5F-C633-A07F-9563-D1E859EDDF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C2027F-94DD-68C7-3C01-C7006ACD5105}"/>
              </a:ext>
            </a:extLst>
          </p:cNvPr>
          <p:cNvSpPr>
            <a:spLocks noGrp="1"/>
          </p:cNvSpPr>
          <p:nvPr>
            <p:ph type="sldNum" sz="quarter" idx="12"/>
          </p:nvPr>
        </p:nvSpPr>
        <p:spPr/>
        <p:txBody>
          <a:bodyPr/>
          <a:lstStyle/>
          <a:p>
            <a:fld id="{E83CEADB-8BDF-4795-9B6E-F89C29C6ABA8}" type="slidenum">
              <a:rPr lang="en-GB" smtClean="0"/>
              <a:t>‹#›</a:t>
            </a:fld>
            <a:endParaRPr lang="en-GB"/>
          </a:p>
        </p:txBody>
      </p:sp>
    </p:spTree>
    <p:extLst>
      <p:ext uri="{BB962C8B-B14F-4D97-AF65-F5344CB8AC3E}">
        <p14:creationId xmlns:p14="http://schemas.microsoft.com/office/powerpoint/2010/main" val="3320695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E4559-7D28-4D55-C619-041F68EDA6B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38F362-497A-2224-C845-8CC89BFCE7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5ADBA6-B50D-4E88-C5A3-7A8C39FF34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35820D3-0F65-7B91-32CA-39FF4948E0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5AC013-6716-7B5C-D78B-140584BE05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18C0235-8B57-9958-C120-C847192F837D}"/>
              </a:ext>
            </a:extLst>
          </p:cNvPr>
          <p:cNvSpPr>
            <a:spLocks noGrp="1"/>
          </p:cNvSpPr>
          <p:nvPr>
            <p:ph type="dt" sz="half" idx="10"/>
          </p:nvPr>
        </p:nvSpPr>
        <p:spPr/>
        <p:txBody>
          <a:bodyPr/>
          <a:lstStyle/>
          <a:p>
            <a:fld id="{DE06E02F-9925-4E2C-91F9-9A193B311C68}" type="datetimeFigureOut">
              <a:rPr lang="en-GB" smtClean="0"/>
              <a:t>29/02/2024</a:t>
            </a:fld>
            <a:endParaRPr lang="en-GB"/>
          </a:p>
        </p:txBody>
      </p:sp>
      <p:sp>
        <p:nvSpPr>
          <p:cNvPr id="8" name="Footer Placeholder 7">
            <a:extLst>
              <a:ext uri="{FF2B5EF4-FFF2-40B4-BE49-F238E27FC236}">
                <a16:creationId xmlns:a16="http://schemas.microsoft.com/office/drawing/2014/main" id="{64E82AF2-A54E-CB38-6FF3-B4D14D4F74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49FA858-642D-4EB5-8261-B31F0F2E50B6}"/>
              </a:ext>
            </a:extLst>
          </p:cNvPr>
          <p:cNvSpPr>
            <a:spLocks noGrp="1"/>
          </p:cNvSpPr>
          <p:nvPr>
            <p:ph type="sldNum" sz="quarter" idx="12"/>
          </p:nvPr>
        </p:nvSpPr>
        <p:spPr/>
        <p:txBody>
          <a:bodyPr/>
          <a:lstStyle/>
          <a:p>
            <a:fld id="{E83CEADB-8BDF-4795-9B6E-F89C29C6ABA8}" type="slidenum">
              <a:rPr lang="en-GB" smtClean="0"/>
              <a:t>‹#›</a:t>
            </a:fld>
            <a:endParaRPr lang="en-GB"/>
          </a:p>
        </p:txBody>
      </p:sp>
    </p:spTree>
    <p:extLst>
      <p:ext uri="{BB962C8B-B14F-4D97-AF65-F5344CB8AC3E}">
        <p14:creationId xmlns:p14="http://schemas.microsoft.com/office/powerpoint/2010/main" val="2923639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30F42-0CFB-CE9A-76A1-9FF1315D8E5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9AAA30C-B3D8-A0A1-6BE4-876D7CA02064}"/>
              </a:ext>
            </a:extLst>
          </p:cNvPr>
          <p:cNvSpPr>
            <a:spLocks noGrp="1"/>
          </p:cNvSpPr>
          <p:nvPr>
            <p:ph type="dt" sz="half" idx="10"/>
          </p:nvPr>
        </p:nvSpPr>
        <p:spPr/>
        <p:txBody>
          <a:bodyPr/>
          <a:lstStyle/>
          <a:p>
            <a:fld id="{DE06E02F-9925-4E2C-91F9-9A193B311C68}" type="datetimeFigureOut">
              <a:rPr lang="en-GB" smtClean="0"/>
              <a:t>29/02/2024</a:t>
            </a:fld>
            <a:endParaRPr lang="en-GB"/>
          </a:p>
        </p:txBody>
      </p:sp>
      <p:sp>
        <p:nvSpPr>
          <p:cNvPr id="4" name="Footer Placeholder 3">
            <a:extLst>
              <a:ext uri="{FF2B5EF4-FFF2-40B4-BE49-F238E27FC236}">
                <a16:creationId xmlns:a16="http://schemas.microsoft.com/office/drawing/2014/main" id="{B4E8D21E-CBEA-181E-9F96-260EC5CFAB1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528A8CF-A95C-6261-F9EB-959581E4FD21}"/>
              </a:ext>
            </a:extLst>
          </p:cNvPr>
          <p:cNvSpPr>
            <a:spLocks noGrp="1"/>
          </p:cNvSpPr>
          <p:nvPr>
            <p:ph type="sldNum" sz="quarter" idx="12"/>
          </p:nvPr>
        </p:nvSpPr>
        <p:spPr/>
        <p:txBody>
          <a:bodyPr/>
          <a:lstStyle/>
          <a:p>
            <a:fld id="{E83CEADB-8BDF-4795-9B6E-F89C29C6ABA8}" type="slidenum">
              <a:rPr lang="en-GB" smtClean="0"/>
              <a:t>‹#›</a:t>
            </a:fld>
            <a:endParaRPr lang="en-GB"/>
          </a:p>
        </p:txBody>
      </p:sp>
    </p:spTree>
    <p:extLst>
      <p:ext uri="{BB962C8B-B14F-4D97-AF65-F5344CB8AC3E}">
        <p14:creationId xmlns:p14="http://schemas.microsoft.com/office/powerpoint/2010/main" val="2597399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948366-76F4-2EA3-0C0B-B0B558CAFE0B}"/>
              </a:ext>
            </a:extLst>
          </p:cNvPr>
          <p:cNvSpPr>
            <a:spLocks noGrp="1"/>
          </p:cNvSpPr>
          <p:nvPr>
            <p:ph type="dt" sz="half" idx="10"/>
          </p:nvPr>
        </p:nvSpPr>
        <p:spPr/>
        <p:txBody>
          <a:bodyPr/>
          <a:lstStyle/>
          <a:p>
            <a:fld id="{DE06E02F-9925-4E2C-91F9-9A193B311C68}" type="datetimeFigureOut">
              <a:rPr lang="en-GB" smtClean="0"/>
              <a:t>29/02/2024</a:t>
            </a:fld>
            <a:endParaRPr lang="en-GB"/>
          </a:p>
        </p:txBody>
      </p:sp>
      <p:sp>
        <p:nvSpPr>
          <p:cNvPr id="3" name="Footer Placeholder 2">
            <a:extLst>
              <a:ext uri="{FF2B5EF4-FFF2-40B4-BE49-F238E27FC236}">
                <a16:creationId xmlns:a16="http://schemas.microsoft.com/office/drawing/2014/main" id="{66293690-DA50-E796-FB69-D9F42E7D95F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D1611AB-7601-653B-F944-93D825AAB611}"/>
              </a:ext>
            </a:extLst>
          </p:cNvPr>
          <p:cNvSpPr>
            <a:spLocks noGrp="1"/>
          </p:cNvSpPr>
          <p:nvPr>
            <p:ph type="sldNum" sz="quarter" idx="12"/>
          </p:nvPr>
        </p:nvSpPr>
        <p:spPr/>
        <p:txBody>
          <a:bodyPr/>
          <a:lstStyle/>
          <a:p>
            <a:fld id="{E83CEADB-8BDF-4795-9B6E-F89C29C6ABA8}" type="slidenum">
              <a:rPr lang="en-GB" smtClean="0"/>
              <a:t>‹#›</a:t>
            </a:fld>
            <a:endParaRPr lang="en-GB"/>
          </a:p>
        </p:txBody>
      </p:sp>
    </p:spTree>
    <p:extLst>
      <p:ext uri="{BB962C8B-B14F-4D97-AF65-F5344CB8AC3E}">
        <p14:creationId xmlns:p14="http://schemas.microsoft.com/office/powerpoint/2010/main" val="14856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6C39E-D4E7-E9F0-6579-60CACFB30A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8B01520-D8F7-04A5-AF10-0D4D395B4D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6718BBA-48CF-7202-D004-68D0232582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05F7AF-D0EE-8C0D-86DB-F870D37FEC1A}"/>
              </a:ext>
            </a:extLst>
          </p:cNvPr>
          <p:cNvSpPr>
            <a:spLocks noGrp="1"/>
          </p:cNvSpPr>
          <p:nvPr>
            <p:ph type="dt" sz="half" idx="10"/>
          </p:nvPr>
        </p:nvSpPr>
        <p:spPr/>
        <p:txBody>
          <a:bodyPr/>
          <a:lstStyle/>
          <a:p>
            <a:fld id="{DE06E02F-9925-4E2C-91F9-9A193B311C68}" type="datetimeFigureOut">
              <a:rPr lang="en-GB" smtClean="0"/>
              <a:t>29/02/2024</a:t>
            </a:fld>
            <a:endParaRPr lang="en-GB"/>
          </a:p>
        </p:txBody>
      </p:sp>
      <p:sp>
        <p:nvSpPr>
          <p:cNvPr id="6" name="Footer Placeholder 5">
            <a:extLst>
              <a:ext uri="{FF2B5EF4-FFF2-40B4-BE49-F238E27FC236}">
                <a16:creationId xmlns:a16="http://schemas.microsoft.com/office/drawing/2014/main" id="{F50B1212-F046-820C-680E-6EB3755A46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7961F71-ADF7-16BE-E062-7050FBA9D0E4}"/>
              </a:ext>
            </a:extLst>
          </p:cNvPr>
          <p:cNvSpPr>
            <a:spLocks noGrp="1"/>
          </p:cNvSpPr>
          <p:nvPr>
            <p:ph type="sldNum" sz="quarter" idx="12"/>
          </p:nvPr>
        </p:nvSpPr>
        <p:spPr/>
        <p:txBody>
          <a:bodyPr/>
          <a:lstStyle/>
          <a:p>
            <a:fld id="{E83CEADB-8BDF-4795-9B6E-F89C29C6ABA8}" type="slidenum">
              <a:rPr lang="en-GB" smtClean="0"/>
              <a:t>‹#›</a:t>
            </a:fld>
            <a:endParaRPr lang="en-GB"/>
          </a:p>
        </p:txBody>
      </p:sp>
    </p:spTree>
    <p:extLst>
      <p:ext uri="{BB962C8B-B14F-4D97-AF65-F5344CB8AC3E}">
        <p14:creationId xmlns:p14="http://schemas.microsoft.com/office/powerpoint/2010/main" val="2125553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351F-1EC3-D417-A44B-57A8E72230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F7CD45-E90E-4B4C-7E8C-7835432437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8D775A-B701-9FE9-D537-A7BF952260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86967C-B16F-A51B-A2ED-6F6F3B7496A5}"/>
              </a:ext>
            </a:extLst>
          </p:cNvPr>
          <p:cNvSpPr>
            <a:spLocks noGrp="1"/>
          </p:cNvSpPr>
          <p:nvPr>
            <p:ph type="dt" sz="half" idx="10"/>
          </p:nvPr>
        </p:nvSpPr>
        <p:spPr/>
        <p:txBody>
          <a:bodyPr/>
          <a:lstStyle/>
          <a:p>
            <a:fld id="{DE06E02F-9925-4E2C-91F9-9A193B311C68}" type="datetimeFigureOut">
              <a:rPr lang="en-GB" smtClean="0"/>
              <a:t>29/02/2024</a:t>
            </a:fld>
            <a:endParaRPr lang="en-GB"/>
          </a:p>
        </p:txBody>
      </p:sp>
      <p:sp>
        <p:nvSpPr>
          <p:cNvPr id="6" name="Footer Placeholder 5">
            <a:extLst>
              <a:ext uri="{FF2B5EF4-FFF2-40B4-BE49-F238E27FC236}">
                <a16:creationId xmlns:a16="http://schemas.microsoft.com/office/drawing/2014/main" id="{F8B3A5A9-1D2E-7371-3324-9047F76971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ACCF11-8031-11E4-DFB3-824177585B85}"/>
              </a:ext>
            </a:extLst>
          </p:cNvPr>
          <p:cNvSpPr>
            <a:spLocks noGrp="1"/>
          </p:cNvSpPr>
          <p:nvPr>
            <p:ph type="sldNum" sz="quarter" idx="12"/>
          </p:nvPr>
        </p:nvSpPr>
        <p:spPr/>
        <p:txBody>
          <a:bodyPr/>
          <a:lstStyle/>
          <a:p>
            <a:fld id="{E83CEADB-8BDF-4795-9B6E-F89C29C6ABA8}" type="slidenum">
              <a:rPr lang="en-GB" smtClean="0"/>
              <a:t>‹#›</a:t>
            </a:fld>
            <a:endParaRPr lang="en-GB"/>
          </a:p>
        </p:txBody>
      </p:sp>
    </p:spTree>
    <p:extLst>
      <p:ext uri="{BB962C8B-B14F-4D97-AF65-F5344CB8AC3E}">
        <p14:creationId xmlns:p14="http://schemas.microsoft.com/office/powerpoint/2010/main" val="148893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4CC0B-9A9E-98EE-F4B7-2AC9782C13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951F0FA-8666-49E7-9BF3-DBD92B943D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61CE54-852A-E3D1-8FC9-8EB3BA5162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6E02F-9925-4E2C-91F9-9A193B311C68}" type="datetimeFigureOut">
              <a:rPr lang="en-GB" smtClean="0"/>
              <a:t>29/02/2024</a:t>
            </a:fld>
            <a:endParaRPr lang="en-GB"/>
          </a:p>
        </p:txBody>
      </p:sp>
      <p:sp>
        <p:nvSpPr>
          <p:cNvPr id="5" name="Footer Placeholder 4">
            <a:extLst>
              <a:ext uri="{FF2B5EF4-FFF2-40B4-BE49-F238E27FC236}">
                <a16:creationId xmlns:a16="http://schemas.microsoft.com/office/drawing/2014/main" id="{B67B90E7-679E-2477-8CBF-01FCBB2086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F582A5C-7762-2093-6D06-093094A219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3CEADB-8BDF-4795-9B6E-F89C29C6ABA8}" type="slidenum">
              <a:rPr lang="en-GB" smtClean="0"/>
              <a:t>‹#›</a:t>
            </a:fld>
            <a:endParaRPr lang="en-GB"/>
          </a:p>
        </p:txBody>
      </p:sp>
    </p:spTree>
    <p:extLst>
      <p:ext uri="{BB962C8B-B14F-4D97-AF65-F5344CB8AC3E}">
        <p14:creationId xmlns:p14="http://schemas.microsoft.com/office/powerpoint/2010/main" val="2036032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p:txBody>
          <a:bodyPr/>
          <a:lstStyle/>
          <a:p>
            <a:r>
              <a:rPr lang="en-GB" dirty="0"/>
              <a:t>February 2024</a:t>
            </a:r>
          </a:p>
        </p:txBody>
      </p:sp>
      <p:sp>
        <p:nvSpPr>
          <p:cNvPr id="3" name="Text Placeholder 2"/>
          <p:cNvSpPr>
            <a:spLocks noGrp="1"/>
          </p:cNvSpPr>
          <p:nvPr>
            <p:ph type="body" sz="quarter" idx="15"/>
          </p:nvPr>
        </p:nvSpPr>
        <p:spPr/>
        <p:txBody>
          <a:bodyPr>
            <a:normAutofit lnSpcReduction="10000"/>
          </a:bodyPr>
          <a:lstStyle/>
          <a:p>
            <a:r>
              <a:rPr lang="en-GB" dirty="0"/>
              <a:t>Dr Sarah J Jones</a:t>
            </a:r>
          </a:p>
        </p:txBody>
      </p:sp>
      <p:sp>
        <p:nvSpPr>
          <p:cNvPr id="4" name="Title 3"/>
          <p:cNvSpPr>
            <a:spLocks noGrp="1"/>
          </p:cNvSpPr>
          <p:nvPr>
            <p:ph type="title"/>
          </p:nvPr>
        </p:nvSpPr>
        <p:spPr>
          <a:xfrm>
            <a:off x="718457" y="1137270"/>
            <a:ext cx="10492882" cy="830997"/>
          </a:xfrm>
        </p:spPr>
        <p:txBody>
          <a:bodyPr/>
          <a:lstStyle/>
          <a:p>
            <a:r>
              <a:rPr lang="en-GB" dirty="0"/>
              <a:t>Travel and young people</a:t>
            </a:r>
          </a:p>
        </p:txBody>
      </p:sp>
    </p:spTree>
    <p:extLst>
      <p:ext uri="{BB962C8B-B14F-4D97-AF65-F5344CB8AC3E}">
        <p14:creationId xmlns:p14="http://schemas.microsoft.com/office/powerpoint/2010/main" val="1701418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48491" y="6294968"/>
            <a:ext cx="3597275" cy="221599"/>
          </a:xfrm>
        </p:spPr>
        <p:txBody>
          <a:bodyPr/>
          <a:lstStyle/>
          <a:p>
            <a:r>
              <a:rPr lang="en-GB" dirty="0"/>
              <a:t>GDL – why and how?</a:t>
            </a:r>
          </a:p>
        </p:txBody>
      </p:sp>
      <p:sp>
        <p:nvSpPr>
          <p:cNvPr id="3" name="Content Placeholder 2"/>
          <p:cNvSpPr>
            <a:spLocks noGrp="1"/>
          </p:cNvSpPr>
          <p:nvPr>
            <p:ph sz="quarter" idx="14"/>
          </p:nvPr>
        </p:nvSpPr>
        <p:spPr>
          <a:xfrm>
            <a:off x="715961" y="2058103"/>
            <a:ext cx="10760075" cy="3731278"/>
          </a:xfrm>
        </p:spPr>
        <p:txBody>
          <a:bodyPr/>
          <a:lstStyle/>
          <a:p>
            <a:pPr>
              <a:spcBef>
                <a:spcPts val="984"/>
              </a:spcBef>
            </a:pPr>
            <a:r>
              <a:rPr lang="en-GB" sz="2800" dirty="0">
                <a:latin typeface="Verdana" pitchFamily="34" charset="0"/>
                <a:ea typeface="Verdana" pitchFamily="34" charset="0"/>
                <a:cs typeface="Verdana" pitchFamily="34" charset="0"/>
              </a:rPr>
              <a:t>Opportunity to gain experience under conditions of reduced risk</a:t>
            </a:r>
          </a:p>
          <a:p>
            <a:pPr>
              <a:spcBef>
                <a:spcPts val="984"/>
              </a:spcBef>
              <a:buNone/>
            </a:pPr>
            <a:endParaRPr lang="en-AU" dirty="0">
              <a:latin typeface="Verdana" pitchFamily="34" charset="0"/>
              <a:ea typeface="Verdana" pitchFamily="34" charset="0"/>
              <a:cs typeface="Verdana" pitchFamily="34" charset="0"/>
            </a:endParaRPr>
          </a:p>
          <a:p>
            <a:pPr>
              <a:spcBef>
                <a:spcPts val="984"/>
              </a:spcBef>
            </a:pPr>
            <a:r>
              <a:rPr lang="en-AU" sz="2800" dirty="0">
                <a:latin typeface="Verdana" pitchFamily="34" charset="0"/>
                <a:ea typeface="Verdana" pitchFamily="34" charset="0"/>
                <a:cs typeface="Verdana" pitchFamily="34" charset="0"/>
              </a:rPr>
              <a:t>‘Intermediate phase’ </a:t>
            </a:r>
          </a:p>
          <a:p>
            <a:pPr lvl="1">
              <a:spcBef>
                <a:spcPts val="984"/>
              </a:spcBef>
            </a:pPr>
            <a:r>
              <a:rPr lang="en-AU" sz="2400" dirty="0">
                <a:latin typeface="Verdana" pitchFamily="34" charset="0"/>
                <a:ea typeface="Verdana" pitchFamily="34" charset="0"/>
                <a:cs typeface="Verdana" pitchFamily="34" charset="0"/>
              </a:rPr>
              <a:t>learner to full licence</a:t>
            </a:r>
          </a:p>
          <a:p>
            <a:pPr>
              <a:spcBef>
                <a:spcPts val="984"/>
              </a:spcBef>
            </a:pPr>
            <a:r>
              <a:rPr lang="en-AU" sz="2800" dirty="0">
                <a:latin typeface="Verdana" pitchFamily="34" charset="0"/>
                <a:ea typeface="Verdana" pitchFamily="34" charset="0"/>
                <a:cs typeface="Verdana" pitchFamily="34" charset="0"/>
              </a:rPr>
              <a:t>‘Permission’ granted to drive unsupervised</a:t>
            </a:r>
          </a:p>
          <a:p>
            <a:pPr lvl="1">
              <a:spcBef>
                <a:spcPts val="984"/>
              </a:spcBef>
            </a:pPr>
            <a:r>
              <a:rPr lang="en-AU" sz="2400" dirty="0">
                <a:latin typeface="Verdana" pitchFamily="34" charset="0"/>
                <a:ea typeface="Verdana" pitchFamily="34" charset="0"/>
                <a:cs typeface="Verdana" pitchFamily="34" charset="0"/>
              </a:rPr>
              <a:t>Permission </a:t>
            </a:r>
            <a:r>
              <a:rPr lang="en-AU" sz="2400" u="sng" dirty="0">
                <a:latin typeface="Verdana" pitchFamily="34" charset="0"/>
                <a:ea typeface="Verdana" pitchFamily="34" charset="0"/>
                <a:cs typeface="Verdana" pitchFamily="34" charset="0"/>
              </a:rPr>
              <a:t>not</a:t>
            </a:r>
            <a:r>
              <a:rPr lang="en-AU" sz="2400" dirty="0">
                <a:latin typeface="Verdana" pitchFamily="34" charset="0"/>
                <a:ea typeface="Verdana" pitchFamily="34" charset="0"/>
                <a:cs typeface="Verdana" pitchFamily="34" charset="0"/>
              </a:rPr>
              <a:t> given for night time driving, carrying passengers, drinking any alcohol</a:t>
            </a:r>
          </a:p>
        </p:txBody>
      </p:sp>
      <p:sp>
        <p:nvSpPr>
          <p:cNvPr id="4" name="Text Placeholder 3"/>
          <p:cNvSpPr>
            <a:spLocks noGrp="1"/>
          </p:cNvSpPr>
          <p:nvPr>
            <p:ph type="body" sz="quarter" idx="15"/>
          </p:nvPr>
        </p:nvSpPr>
        <p:spPr/>
        <p:txBody>
          <a:bodyPr/>
          <a:lstStyle/>
          <a:p>
            <a:r>
              <a:rPr lang="en-GB" dirty="0"/>
              <a:t>The solution</a:t>
            </a:r>
          </a:p>
        </p:txBody>
      </p:sp>
      <p:sp>
        <p:nvSpPr>
          <p:cNvPr id="5" name="Text Placeholder 4"/>
          <p:cNvSpPr>
            <a:spLocks noGrp="1"/>
          </p:cNvSpPr>
          <p:nvPr>
            <p:ph type="body" sz="quarter" idx="16"/>
          </p:nvPr>
        </p:nvSpPr>
        <p:spPr/>
        <p:txBody>
          <a:bodyPr/>
          <a:lstStyle/>
          <a:p>
            <a:r>
              <a:rPr lang="en-GB" dirty="0"/>
              <a:t>Graduated Driver Licensing</a:t>
            </a:r>
          </a:p>
        </p:txBody>
      </p:sp>
    </p:spTree>
    <p:extLst>
      <p:ext uri="{BB962C8B-B14F-4D97-AF65-F5344CB8AC3E}">
        <p14:creationId xmlns:p14="http://schemas.microsoft.com/office/powerpoint/2010/main" val="2569775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48491" y="6294968"/>
            <a:ext cx="3597275" cy="221599"/>
          </a:xfrm>
        </p:spPr>
        <p:txBody>
          <a:bodyPr/>
          <a:lstStyle/>
          <a:p>
            <a:r>
              <a:rPr lang="en-GB" dirty="0"/>
              <a:t>GDL – why and how?</a:t>
            </a:r>
          </a:p>
        </p:txBody>
      </p:sp>
      <p:sp>
        <p:nvSpPr>
          <p:cNvPr id="3" name="Content Placeholder 2"/>
          <p:cNvSpPr>
            <a:spLocks noGrp="1"/>
          </p:cNvSpPr>
          <p:nvPr>
            <p:ph sz="quarter" idx="14"/>
          </p:nvPr>
        </p:nvSpPr>
        <p:spPr>
          <a:xfrm>
            <a:off x="715963" y="2230644"/>
            <a:ext cx="10760075" cy="2709460"/>
          </a:xfrm>
        </p:spPr>
        <p:txBody>
          <a:bodyPr/>
          <a:lstStyle/>
          <a:p>
            <a:pPr>
              <a:lnSpc>
                <a:spcPct val="80000"/>
              </a:lnSpc>
            </a:pPr>
            <a:r>
              <a:rPr lang="en-AU" dirty="0">
                <a:latin typeface="Verdana" pitchFamily="34" charset="0"/>
                <a:ea typeface="Verdana" pitchFamily="34" charset="0"/>
                <a:cs typeface="Verdana" pitchFamily="34" charset="0"/>
              </a:rPr>
              <a:t>4 to 60% decrease in casualties among newly qualified drivers</a:t>
            </a:r>
          </a:p>
          <a:p>
            <a:pPr>
              <a:lnSpc>
                <a:spcPct val="80000"/>
              </a:lnSpc>
            </a:pPr>
            <a:r>
              <a:rPr lang="en-AU" dirty="0">
                <a:latin typeface="Verdana" pitchFamily="34" charset="0"/>
                <a:ea typeface="Verdana" pitchFamily="34" charset="0"/>
                <a:cs typeface="Verdana" pitchFamily="34" charset="0"/>
              </a:rPr>
              <a:t>Ontario – 62% decrease in 12am to 5am crashes</a:t>
            </a:r>
          </a:p>
          <a:p>
            <a:pPr>
              <a:lnSpc>
                <a:spcPct val="80000"/>
              </a:lnSpc>
            </a:pPr>
            <a:r>
              <a:rPr lang="en-AU" dirty="0">
                <a:latin typeface="Verdana" pitchFamily="34" charset="0"/>
                <a:ea typeface="Verdana" pitchFamily="34" charset="0"/>
                <a:cs typeface="Verdana" pitchFamily="34" charset="0"/>
              </a:rPr>
              <a:t>California – 40% decrease in teen passenger deaths / injuries</a:t>
            </a:r>
          </a:p>
          <a:p>
            <a:pPr>
              <a:lnSpc>
                <a:spcPct val="80000"/>
              </a:lnSpc>
            </a:pPr>
            <a:r>
              <a:rPr lang="en-AU" dirty="0">
                <a:latin typeface="Verdana" pitchFamily="34" charset="0"/>
                <a:ea typeface="Verdana" pitchFamily="34" charset="0"/>
                <a:cs typeface="Verdana" pitchFamily="34" charset="0"/>
              </a:rPr>
              <a:t>Parents feel more ‘empowered’</a:t>
            </a:r>
          </a:p>
          <a:p>
            <a:pPr>
              <a:lnSpc>
                <a:spcPct val="80000"/>
              </a:lnSpc>
            </a:pPr>
            <a:r>
              <a:rPr lang="en-AU" dirty="0">
                <a:latin typeface="Verdana" pitchFamily="34" charset="0"/>
                <a:ea typeface="Verdana" pitchFamily="34" charset="0"/>
                <a:cs typeface="Verdana" pitchFamily="34" charset="0"/>
              </a:rPr>
              <a:t>Teens feel less ‘pressured’ into driving in situations that they are not comfortable with</a:t>
            </a:r>
          </a:p>
          <a:p>
            <a:pPr>
              <a:lnSpc>
                <a:spcPct val="80000"/>
              </a:lnSpc>
            </a:pPr>
            <a:r>
              <a:rPr lang="en-AU" dirty="0">
                <a:latin typeface="Verdana" pitchFamily="34" charset="0"/>
                <a:ea typeface="Verdana" pitchFamily="34" charset="0"/>
                <a:cs typeface="Verdana" pitchFamily="34" charset="0"/>
              </a:rPr>
              <a:t>Cochrane review – only positive effects</a:t>
            </a:r>
            <a:endParaRPr lang="en-US" dirty="0">
              <a:latin typeface="Verdana" pitchFamily="34" charset="0"/>
              <a:ea typeface="Verdana" pitchFamily="34" charset="0"/>
              <a:cs typeface="Verdana" pitchFamily="34" charset="0"/>
            </a:endParaRPr>
          </a:p>
        </p:txBody>
      </p:sp>
      <p:sp>
        <p:nvSpPr>
          <p:cNvPr id="4" name="Text Placeholder 3"/>
          <p:cNvSpPr>
            <a:spLocks noGrp="1"/>
          </p:cNvSpPr>
          <p:nvPr>
            <p:ph type="body" sz="quarter" idx="15"/>
          </p:nvPr>
        </p:nvSpPr>
        <p:spPr/>
        <p:txBody>
          <a:bodyPr/>
          <a:lstStyle/>
          <a:p>
            <a:r>
              <a:rPr lang="en-GB" dirty="0"/>
              <a:t>Does it work?</a:t>
            </a:r>
          </a:p>
        </p:txBody>
      </p:sp>
      <p:sp>
        <p:nvSpPr>
          <p:cNvPr id="5" name="Text Placeholder 4"/>
          <p:cNvSpPr>
            <a:spLocks noGrp="1"/>
          </p:cNvSpPr>
          <p:nvPr>
            <p:ph type="body" sz="quarter" idx="16"/>
          </p:nvPr>
        </p:nvSpPr>
        <p:spPr/>
        <p:txBody>
          <a:bodyPr/>
          <a:lstStyle/>
          <a:p>
            <a:endParaRPr lang="en-GB"/>
          </a:p>
        </p:txBody>
      </p:sp>
    </p:spTree>
    <p:extLst>
      <p:ext uri="{BB962C8B-B14F-4D97-AF65-F5344CB8AC3E}">
        <p14:creationId xmlns:p14="http://schemas.microsoft.com/office/powerpoint/2010/main" val="2829257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48491" y="6294968"/>
            <a:ext cx="3597275" cy="221599"/>
          </a:xfrm>
        </p:spPr>
        <p:txBody>
          <a:bodyPr/>
          <a:lstStyle/>
          <a:p>
            <a:r>
              <a:rPr lang="en-GB" dirty="0"/>
              <a:t>GDL – why and how?</a:t>
            </a:r>
          </a:p>
        </p:txBody>
      </p:sp>
      <p:sp>
        <p:nvSpPr>
          <p:cNvPr id="3" name="Content Placeholder 2"/>
          <p:cNvSpPr>
            <a:spLocks noGrp="1"/>
          </p:cNvSpPr>
          <p:nvPr>
            <p:ph sz="quarter" idx="14"/>
          </p:nvPr>
        </p:nvSpPr>
        <p:spPr>
          <a:xfrm>
            <a:off x="715963" y="2230644"/>
            <a:ext cx="10760075" cy="2713563"/>
          </a:xfrm>
        </p:spPr>
        <p:txBody>
          <a:bodyPr/>
          <a:lstStyle/>
          <a:p>
            <a:r>
              <a:rPr lang="en-GB" dirty="0">
                <a:latin typeface="Verdana" pitchFamily="34" charset="0"/>
              </a:rPr>
              <a:t>“GDL is effective in reducing crash rates among young drivers, although the magnitude of the effect varies. The conclusions are supported by consistent findings, temporal relationship, and plausibility of the association. Stronger GDL programmes (i.e. more restrictions or higher quality based on IIHS classification) appear to result in greater fatality reduction” (Russell </a:t>
            </a:r>
            <a:r>
              <a:rPr lang="en-GB" i="1" dirty="0">
                <a:latin typeface="Verdana" pitchFamily="34" charset="0"/>
              </a:rPr>
              <a:t>et al.</a:t>
            </a:r>
            <a:r>
              <a:rPr lang="en-GB" dirty="0">
                <a:latin typeface="Verdana" pitchFamily="34" charset="0"/>
              </a:rPr>
              <a:t>, 2011).</a:t>
            </a:r>
          </a:p>
          <a:p>
            <a:pPr marL="0" indent="0">
              <a:buNone/>
            </a:pPr>
            <a:endParaRPr lang="en-GB" dirty="0"/>
          </a:p>
        </p:txBody>
      </p:sp>
      <p:sp>
        <p:nvSpPr>
          <p:cNvPr id="4" name="Text Placeholder 3"/>
          <p:cNvSpPr>
            <a:spLocks noGrp="1"/>
          </p:cNvSpPr>
          <p:nvPr>
            <p:ph type="body" sz="quarter" idx="15"/>
          </p:nvPr>
        </p:nvSpPr>
        <p:spPr/>
        <p:txBody>
          <a:bodyPr/>
          <a:lstStyle/>
          <a:p>
            <a:r>
              <a:rPr lang="en-GB" dirty="0"/>
              <a:t>Cochrane Review conclusions</a:t>
            </a:r>
          </a:p>
        </p:txBody>
      </p:sp>
      <p:sp>
        <p:nvSpPr>
          <p:cNvPr id="5" name="Text Placeholder 4"/>
          <p:cNvSpPr>
            <a:spLocks noGrp="1"/>
          </p:cNvSpPr>
          <p:nvPr>
            <p:ph type="body" sz="quarter" idx="16"/>
          </p:nvPr>
        </p:nvSpPr>
        <p:spPr/>
        <p:txBody>
          <a:bodyPr/>
          <a:lstStyle/>
          <a:p>
            <a:endParaRPr lang="en-GB"/>
          </a:p>
        </p:txBody>
      </p:sp>
    </p:spTree>
    <p:extLst>
      <p:ext uri="{BB962C8B-B14F-4D97-AF65-F5344CB8AC3E}">
        <p14:creationId xmlns:p14="http://schemas.microsoft.com/office/powerpoint/2010/main" val="1238041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48491" y="6294968"/>
            <a:ext cx="3597275" cy="221599"/>
          </a:xfrm>
        </p:spPr>
        <p:txBody>
          <a:bodyPr/>
          <a:lstStyle/>
          <a:p>
            <a:r>
              <a:rPr lang="en-GB" dirty="0"/>
              <a:t>GDL – why and how?</a:t>
            </a:r>
          </a:p>
        </p:txBody>
      </p:sp>
      <p:sp>
        <p:nvSpPr>
          <p:cNvPr id="3" name="Content Placeholder 2"/>
          <p:cNvSpPr>
            <a:spLocks noGrp="1"/>
          </p:cNvSpPr>
          <p:nvPr>
            <p:ph sz="quarter" idx="14"/>
          </p:nvPr>
        </p:nvSpPr>
        <p:spPr>
          <a:xfrm>
            <a:off x="715963" y="2230644"/>
            <a:ext cx="5002449" cy="1605568"/>
          </a:xfrm>
        </p:spPr>
        <p:txBody>
          <a:bodyPr/>
          <a:lstStyle/>
          <a:p>
            <a:r>
              <a:rPr lang="en-GB" dirty="0">
                <a:latin typeface="Verdana" pitchFamily="34" charset="0"/>
              </a:rPr>
              <a:t>“The evidence that Graduated Licensing improves safety is compelling. Driver licensing in GB should be based on a strong Graduated System”</a:t>
            </a:r>
          </a:p>
          <a:p>
            <a:endParaRPr lang="en-GB" dirty="0"/>
          </a:p>
        </p:txBody>
      </p:sp>
      <p:sp>
        <p:nvSpPr>
          <p:cNvPr id="4" name="Text Placeholder 3"/>
          <p:cNvSpPr>
            <a:spLocks noGrp="1"/>
          </p:cNvSpPr>
          <p:nvPr>
            <p:ph type="body" sz="quarter" idx="15"/>
          </p:nvPr>
        </p:nvSpPr>
        <p:spPr/>
        <p:txBody>
          <a:bodyPr/>
          <a:lstStyle/>
          <a:p>
            <a:r>
              <a:rPr lang="en-GB" dirty="0"/>
              <a:t>Kinnear et al (2013)</a:t>
            </a:r>
          </a:p>
        </p:txBody>
      </p:sp>
      <p:sp>
        <p:nvSpPr>
          <p:cNvPr id="5" name="Text Placeholder 4"/>
          <p:cNvSpPr>
            <a:spLocks noGrp="1"/>
          </p:cNvSpPr>
          <p:nvPr>
            <p:ph type="body" sz="quarter" idx="16"/>
          </p:nvPr>
        </p:nvSpPr>
        <p:spPr/>
        <p:txBody>
          <a:bodyPr/>
          <a:lstStyle/>
          <a:p>
            <a:endParaRPr lang="en-GB"/>
          </a:p>
        </p:txBody>
      </p:sp>
      <p:pic>
        <p:nvPicPr>
          <p:cNvPr id="6" name="Picture 3"/>
          <p:cNvPicPr>
            <a:picLocks noChangeAspect="1" noChangeArrowheads="1"/>
          </p:cNvPicPr>
          <p:nvPr/>
        </p:nvPicPr>
        <p:blipFill>
          <a:blip r:embed="rId2" cstate="print"/>
          <a:srcRect l="27716" t="10554" r="26396"/>
          <a:stretch>
            <a:fillRect/>
          </a:stretch>
        </p:blipFill>
        <p:spPr bwMode="auto">
          <a:xfrm>
            <a:off x="7013364" y="504771"/>
            <a:ext cx="3580586" cy="5057313"/>
          </a:xfrm>
          <a:prstGeom prst="rect">
            <a:avLst/>
          </a:prstGeom>
          <a:noFill/>
          <a:ln w="9525">
            <a:noFill/>
            <a:miter lim="800000"/>
            <a:headEnd/>
            <a:tailEnd/>
          </a:ln>
          <a:effectLst/>
        </p:spPr>
      </p:pic>
    </p:spTree>
    <p:extLst>
      <p:ext uri="{BB962C8B-B14F-4D97-AF65-F5344CB8AC3E}">
        <p14:creationId xmlns:p14="http://schemas.microsoft.com/office/powerpoint/2010/main" val="1220794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9F453A-D942-A883-7022-C68EC2C63E3A}"/>
              </a:ext>
            </a:extLst>
          </p:cNvPr>
          <p:cNvSpPr>
            <a:spLocks noGrp="1"/>
          </p:cNvSpPr>
          <p:nvPr>
            <p:ph sz="quarter" idx="10"/>
          </p:nvPr>
        </p:nvSpPr>
        <p:spPr>
          <a:xfrm>
            <a:off x="348491" y="6294968"/>
            <a:ext cx="3597275" cy="221599"/>
          </a:xfrm>
        </p:spPr>
        <p:txBody>
          <a:bodyPr/>
          <a:lstStyle/>
          <a:p>
            <a:r>
              <a:rPr lang="en-GB" dirty="0"/>
              <a:t>GDL – why and how?</a:t>
            </a:r>
          </a:p>
        </p:txBody>
      </p:sp>
      <p:sp>
        <p:nvSpPr>
          <p:cNvPr id="4" name="Text Placeholder 3">
            <a:extLst>
              <a:ext uri="{FF2B5EF4-FFF2-40B4-BE49-F238E27FC236}">
                <a16:creationId xmlns:a16="http://schemas.microsoft.com/office/drawing/2014/main" id="{BA7B854B-4A39-604E-2A86-6A857D4491E5}"/>
              </a:ext>
            </a:extLst>
          </p:cNvPr>
          <p:cNvSpPr>
            <a:spLocks noGrp="1"/>
          </p:cNvSpPr>
          <p:nvPr>
            <p:ph type="body" sz="quarter" idx="15"/>
          </p:nvPr>
        </p:nvSpPr>
        <p:spPr/>
        <p:txBody>
          <a:bodyPr>
            <a:normAutofit fontScale="92500"/>
          </a:bodyPr>
          <a:lstStyle/>
          <a:p>
            <a:r>
              <a:rPr lang="en-GB" dirty="0"/>
              <a:t>What happens to travel behaviours once people can learn to drive?</a:t>
            </a:r>
          </a:p>
        </p:txBody>
      </p:sp>
      <p:sp>
        <p:nvSpPr>
          <p:cNvPr id="5" name="Text Placeholder 4">
            <a:extLst>
              <a:ext uri="{FF2B5EF4-FFF2-40B4-BE49-F238E27FC236}">
                <a16:creationId xmlns:a16="http://schemas.microsoft.com/office/drawing/2014/main" id="{44F7DA92-EC7F-7AD0-297A-2728FAC8946F}"/>
              </a:ext>
            </a:extLst>
          </p:cNvPr>
          <p:cNvSpPr>
            <a:spLocks noGrp="1"/>
          </p:cNvSpPr>
          <p:nvPr>
            <p:ph type="body" sz="quarter" idx="16"/>
          </p:nvPr>
        </p:nvSpPr>
        <p:spPr/>
        <p:txBody>
          <a:bodyPr/>
          <a:lstStyle/>
          <a:p>
            <a:endParaRPr lang="en-GB" dirty="0"/>
          </a:p>
        </p:txBody>
      </p:sp>
      <p:graphicFrame>
        <p:nvGraphicFramePr>
          <p:cNvPr id="6" name="Content Placeholder 5">
            <a:extLst>
              <a:ext uri="{FF2B5EF4-FFF2-40B4-BE49-F238E27FC236}">
                <a16:creationId xmlns:a16="http://schemas.microsoft.com/office/drawing/2014/main" id="{F9723238-7A11-477F-0F91-A2E3F7AA32FD}"/>
              </a:ext>
            </a:extLst>
          </p:cNvPr>
          <p:cNvGraphicFramePr>
            <a:graphicFrameLocks noGrp="1"/>
          </p:cNvGraphicFramePr>
          <p:nvPr>
            <p:ph sz="quarter" idx="14"/>
          </p:nvPr>
        </p:nvGraphicFramePr>
        <p:xfrm>
          <a:off x="715963" y="1601732"/>
          <a:ext cx="10760075" cy="39615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441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 name="Straight Arrow Connector 95"/>
          <p:cNvCxnSpPr>
            <a:cxnSpLocks noChangeShapeType="1"/>
          </p:cNvCxnSpPr>
          <p:nvPr/>
        </p:nvCxnSpPr>
        <p:spPr bwMode="auto">
          <a:xfrm rot="5400000" flipH="1" flipV="1">
            <a:off x="-563343" y="3101256"/>
            <a:ext cx="5222675" cy="1440"/>
          </a:xfrm>
          <a:prstGeom prst="straightConnector1">
            <a:avLst/>
          </a:prstGeom>
          <a:noFill/>
          <a:ln w="9525" algn="ctr">
            <a:solidFill>
              <a:schemeClr val="tx1"/>
            </a:solidFill>
            <a:round/>
            <a:headEnd/>
            <a:tailEnd type="arrow" w="med" len="med"/>
          </a:ln>
        </p:spPr>
      </p:cxnSp>
      <p:cxnSp>
        <p:nvCxnSpPr>
          <p:cNvPr id="73" name="Straight Connector 103"/>
          <p:cNvCxnSpPr>
            <a:cxnSpLocks noChangeShapeType="1"/>
          </p:cNvCxnSpPr>
          <p:nvPr/>
        </p:nvCxnSpPr>
        <p:spPr bwMode="auto">
          <a:xfrm>
            <a:off x="1524720" y="2187863"/>
            <a:ext cx="522555" cy="0"/>
          </a:xfrm>
          <a:prstGeom prst="line">
            <a:avLst/>
          </a:prstGeom>
          <a:noFill/>
          <a:ln w="9525" algn="ctr">
            <a:solidFill>
              <a:schemeClr val="tx1"/>
            </a:solidFill>
            <a:round/>
            <a:headEnd/>
            <a:tailEnd/>
          </a:ln>
        </p:spPr>
      </p:cxnSp>
      <p:cxnSp>
        <p:nvCxnSpPr>
          <p:cNvPr id="74" name="Straight Connector 107"/>
          <p:cNvCxnSpPr>
            <a:cxnSpLocks noChangeShapeType="1"/>
          </p:cNvCxnSpPr>
          <p:nvPr/>
        </p:nvCxnSpPr>
        <p:spPr bwMode="auto">
          <a:xfrm>
            <a:off x="1524720" y="4147087"/>
            <a:ext cx="522555" cy="0"/>
          </a:xfrm>
          <a:prstGeom prst="line">
            <a:avLst/>
          </a:prstGeom>
          <a:noFill/>
          <a:ln w="9525" algn="ctr">
            <a:solidFill>
              <a:schemeClr val="tx1"/>
            </a:solidFill>
            <a:round/>
            <a:headEnd/>
            <a:tailEnd/>
          </a:ln>
        </p:spPr>
      </p:cxnSp>
      <p:grpSp>
        <p:nvGrpSpPr>
          <p:cNvPr id="2" name="Group 83"/>
          <p:cNvGrpSpPr/>
          <p:nvPr/>
        </p:nvGrpSpPr>
        <p:grpSpPr>
          <a:xfrm>
            <a:off x="2112887" y="555575"/>
            <a:ext cx="7143637" cy="5098155"/>
            <a:chOff x="951831" y="612676"/>
            <a:chExt cx="7877844" cy="5622132"/>
          </a:xfrm>
        </p:grpSpPr>
        <p:grpSp>
          <p:nvGrpSpPr>
            <p:cNvPr id="4" name="Group 79"/>
            <p:cNvGrpSpPr/>
            <p:nvPr/>
          </p:nvGrpSpPr>
          <p:grpSpPr>
            <a:xfrm>
              <a:off x="951831" y="612676"/>
              <a:ext cx="5114007" cy="3424461"/>
              <a:chOff x="951831" y="612676"/>
              <a:chExt cx="5114007" cy="3424461"/>
            </a:xfrm>
          </p:grpSpPr>
          <p:grpSp>
            <p:nvGrpSpPr>
              <p:cNvPr id="6" name="Group 77"/>
              <p:cNvGrpSpPr/>
              <p:nvPr/>
            </p:nvGrpSpPr>
            <p:grpSpPr>
              <a:xfrm>
                <a:off x="951831" y="612676"/>
                <a:ext cx="5114007" cy="1642913"/>
                <a:chOff x="951831" y="397049"/>
                <a:chExt cx="5114007" cy="1642913"/>
              </a:xfrm>
            </p:grpSpPr>
            <p:grpSp>
              <p:nvGrpSpPr>
                <p:cNvPr id="7" name="Group 3"/>
                <p:cNvGrpSpPr>
                  <a:grpSpLocks noChangeAspect="1"/>
                </p:cNvGrpSpPr>
                <p:nvPr/>
              </p:nvGrpSpPr>
              <p:grpSpPr bwMode="auto">
                <a:xfrm>
                  <a:off x="4552950" y="468313"/>
                  <a:ext cx="1512888" cy="1336675"/>
                  <a:chOff x="0" y="0"/>
                  <a:chExt cx="1380" cy="1290"/>
                </a:xfrm>
              </p:grpSpPr>
              <p:sp>
                <p:nvSpPr>
                  <p:cNvPr id="49" name="AutoShape 4"/>
                  <p:cNvSpPr>
                    <a:spLocks noChangeAspect="1" noChangeArrowheads="1"/>
                  </p:cNvSpPr>
                  <p:nvPr/>
                </p:nvSpPr>
                <p:spPr bwMode="auto">
                  <a:xfrm>
                    <a:off x="0" y="0"/>
                    <a:ext cx="1380" cy="1290"/>
                  </a:xfrm>
                  <a:prstGeom prst="rect">
                    <a:avLst/>
                  </a:prstGeom>
                  <a:noFill/>
                  <a:ln w="9525">
                    <a:noFill/>
                    <a:miter lim="800000"/>
                    <a:headEnd/>
                    <a:tailEnd/>
                  </a:ln>
                </p:spPr>
                <p:txBody>
                  <a:bodyPr/>
                  <a:lstStyle/>
                  <a:p>
                    <a:endParaRPr lang="en-US" sz="1632"/>
                  </a:p>
                </p:txBody>
              </p:sp>
              <p:sp>
                <p:nvSpPr>
                  <p:cNvPr id="50" name="Freeform 5"/>
                  <p:cNvSpPr>
                    <a:spLocks/>
                  </p:cNvSpPr>
                  <p:nvPr/>
                </p:nvSpPr>
                <p:spPr bwMode="auto">
                  <a:xfrm>
                    <a:off x="283" y="0"/>
                    <a:ext cx="57" cy="65"/>
                  </a:xfrm>
                  <a:custGeom>
                    <a:avLst/>
                    <a:gdLst>
                      <a:gd name="T0" fmla="*/ 57 w 57"/>
                      <a:gd name="T1" fmla="*/ 51 h 65"/>
                      <a:gd name="T2" fmla="*/ 20 w 57"/>
                      <a:gd name="T3" fmla="*/ 0 h 65"/>
                      <a:gd name="T4" fmla="*/ 0 w 57"/>
                      <a:gd name="T5" fmla="*/ 14 h 65"/>
                      <a:gd name="T6" fmla="*/ 37 w 57"/>
                      <a:gd name="T7" fmla="*/ 65 h 65"/>
                      <a:gd name="T8" fmla="*/ 57 w 57"/>
                      <a:gd name="T9" fmla="*/ 51 h 65"/>
                      <a:gd name="T10" fmla="*/ 0 60000 65536"/>
                      <a:gd name="T11" fmla="*/ 0 60000 65536"/>
                      <a:gd name="T12" fmla="*/ 0 60000 65536"/>
                      <a:gd name="T13" fmla="*/ 0 60000 65536"/>
                      <a:gd name="T14" fmla="*/ 0 60000 65536"/>
                      <a:gd name="T15" fmla="*/ 0 w 57"/>
                      <a:gd name="T16" fmla="*/ 0 h 65"/>
                      <a:gd name="T17" fmla="*/ 57 w 57"/>
                      <a:gd name="T18" fmla="*/ 65 h 65"/>
                    </a:gdLst>
                    <a:ahLst/>
                    <a:cxnLst>
                      <a:cxn ang="T10">
                        <a:pos x="T0" y="T1"/>
                      </a:cxn>
                      <a:cxn ang="T11">
                        <a:pos x="T2" y="T3"/>
                      </a:cxn>
                      <a:cxn ang="T12">
                        <a:pos x="T4" y="T5"/>
                      </a:cxn>
                      <a:cxn ang="T13">
                        <a:pos x="T6" y="T7"/>
                      </a:cxn>
                      <a:cxn ang="T14">
                        <a:pos x="T8" y="T9"/>
                      </a:cxn>
                    </a:cxnLst>
                    <a:rect l="T15" t="T16" r="T17" b="T18"/>
                    <a:pathLst>
                      <a:path w="57" h="65">
                        <a:moveTo>
                          <a:pt x="57" y="51"/>
                        </a:moveTo>
                        <a:lnTo>
                          <a:pt x="20" y="0"/>
                        </a:lnTo>
                        <a:lnTo>
                          <a:pt x="0" y="14"/>
                        </a:lnTo>
                        <a:lnTo>
                          <a:pt x="37" y="65"/>
                        </a:lnTo>
                        <a:lnTo>
                          <a:pt x="57" y="51"/>
                        </a:lnTo>
                        <a:close/>
                      </a:path>
                    </a:pathLst>
                  </a:custGeom>
                  <a:solidFill>
                    <a:srgbClr val="A0E8FF"/>
                  </a:solidFill>
                  <a:ln w="9525">
                    <a:noFill/>
                    <a:round/>
                    <a:headEnd/>
                    <a:tailEnd/>
                  </a:ln>
                </p:spPr>
                <p:txBody>
                  <a:bodyPr/>
                  <a:lstStyle/>
                  <a:p>
                    <a:endParaRPr lang="en-GB" sz="1632"/>
                  </a:p>
                </p:txBody>
              </p:sp>
              <p:sp>
                <p:nvSpPr>
                  <p:cNvPr id="51" name="Freeform 6"/>
                  <p:cNvSpPr>
                    <a:spLocks/>
                  </p:cNvSpPr>
                  <p:nvPr/>
                </p:nvSpPr>
                <p:spPr bwMode="auto">
                  <a:xfrm>
                    <a:off x="236" y="82"/>
                    <a:ext cx="67" cy="47"/>
                  </a:xfrm>
                  <a:custGeom>
                    <a:avLst/>
                    <a:gdLst>
                      <a:gd name="T0" fmla="*/ 67 w 67"/>
                      <a:gd name="T1" fmla="*/ 23 h 47"/>
                      <a:gd name="T2" fmla="*/ 10 w 67"/>
                      <a:gd name="T3" fmla="*/ 0 h 47"/>
                      <a:gd name="T4" fmla="*/ 0 w 67"/>
                      <a:gd name="T5" fmla="*/ 23 h 47"/>
                      <a:gd name="T6" fmla="*/ 58 w 67"/>
                      <a:gd name="T7" fmla="*/ 47 h 47"/>
                      <a:gd name="T8" fmla="*/ 67 w 67"/>
                      <a:gd name="T9" fmla="*/ 23 h 47"/>
                      <a:gd name="T10" fmla="*/ 0 60000 65536"/>
                      <a:gd name="T11" fmla="*/ 0 60000 65536"/>
                      <a:gd name="T12" fmla="*/ 0 60000 65536"/>
                      <a:gd name="T13" fmla="*/ 0 60000 65536"/>
                      <a:gd name="T14" fmla="*/ 0 60000 65536"/>
                      <a:gd name="T15" fmla="*/ 0 w 67"/>
                      <a:gd name="T16" fmla="*/ 0 h 47"/>
                      <a:gd name="T17" fmla="*/ 67 w 67"/>
                      <a:gd name="T18" fmla="*/ 47 h 47"/>
                    </a:gdLst>
                    <a:ahLst/>
                    <a:cxnLst>
                      <a:cxn ang="T10">
                        <a:pos x="T0" y="T1"/>
                      </a:cxn>
                      <a:cxn ang="T11">
                        <a:pos x="T2" y="T3"/>
                      </a:cxn>
                      <a:cxn ang="T12">
                        <a:pos x="T4" y="T5"/>
                      </a:cxn>
                      <a:cxn ang="T13">
                        <a:pos x="T6" y="T7"/>
                      </a:cxn>
                      <a:cxn ang="T14">
                        <a:pos x="T8" y="T9"/>
                      </a:cxn>
                    </a:cxnLst>
                    <a:rect l="T15" t="T16" r="T17" b="T18"/>
                    <a:pathLst>
                      <a:path w="67" h="47">
                        <a:moveTo>
                          <a:pt x="67" y="23"/>
                        </a:moveTo>
                        <a:lnTo>
                          <a:pt x="10" y="0"/>
                        </a:lnTo>
                        <a:lnTo>
                          <a:pt x="0" y="23"/>
                        </a:lnTo>
                        <a:lnTo>
                          <a:pt x="58" y="47"/>
                        </a:lnTo>
                        <a:lnTo>
                          <a:pt x="67" y="23"/>
                        </a:lnTo>
                        <a:close/>
                      </a:path>
                    </a:pathLst>
                  </a:custGeom>
                  <a:solidFill>
                    <a:srgbClr val="A0E8FF"/>
                  </a:solidFill>
                  <a:ln w="9525">
                    <a:noFill/>
                    <a:round/>
                    <a:headEnd/>
                    <a:tailEnd/>
                  </a:ln>
                </p:spPr>
                <p:txBody>
                  <a:bodyPr/>
                  <a:lstStyle/>
                  <a:p>
                    <a:endParaRPr lang="en-GB" sz="1632"/>
                  </a:p>
                </p:txBody>
              </p:sp>
              <p:sp>
                <p:nvSpPr>
                  <p:cNvPr id="52" name="Freeform 7"/>
                  <p:cNvSpPr>
                    <a:spLocks/>
                  </p:cNvSpPr>
                  <p:nvPr/>
                </p:nvSpPr>
                <p:spPr bwMode="auto">
                  <a:xfrm>
                    <a:off x="218" y="175"/>
                    <a:ext cx="63" cy="26"/>
                  </a:xfrm>
                  <a:custGeom>
                    <a:avLst/>
                    <a:gdLst>
                      <a:gd name="T0" fmla="*/ 63 w 63"/>
                      <a:gd name="T1" fmla="*/ 0 h 26"/>
                      <a:gd name="T2" fmla="*/ 0 w 63"/>
                      <a:gd name="T3" fmla="*/ 1 h 26"/>
                      <a:gd name="T4" fmla="*/ 2 w 63"/>
                      <a:gd name="T5" fmla="*/ 26 h 26"/>
                      <a:gd name="T6" fmla="*/ 63 w 63"/>
                      <a:gd name="T7" fmla="*/ 24 h 26"/>
                      <a:gd name="T8" fmla="*/ 63 w 63"/>
                      <a:gd name="T9" fmla="*/ 0 h 26"/>
                      <a:gd name="T10" fmla="*/ 0 60000 65536"/>
                      <a:gd name="T11" fmla="*/ 0 60000 65536"/>
                      <a:gd name="T12" fmla="*/ 0 60000 65536"/>
                      <a:gd name="T13" fmla="*/ 0 60000 65536"/>
                      <a:gd name="T14" fmla="*/ 0 60000 65536"/>
                      <a:gd name="T15" fmla="*/ 0 w 63"/>
                      <a:gd name="T16" fmla="*/ 0 h 26"/>
                      <a:gd name="T17" fmla="*/ 63 w 63"/>
                      <a:gd name="T18" fmla="*/ 26 h 26"/>
                    </a:gdLst>
                    <a:ahLst/>
                    <a:cxnLst>
                      <a:cxn ang="T10">
                        <a:pos x="T0" y="T1"/>
                      </a:cxn>
                      <a:cxn ang="T11">
                        <a:pos x="T2" y="T3"/>
                      </a:cxn>
                      <a:cxn ang="T12">
                        <a:pos x="T4" y="T5"/>
                      </a:cxn>
                      <a:cxn ang="T13">
                        <a:pos x="T6" y="T7"/>
                      </a:cxn>
                      <a:cxn ang="T14">
                        <a:pos x="T8" y="T9"/>
                      </a:cxn>
                    </a:cxnLst>
                    <a:rect l="T15" t="T16" r="T17" b="T18"/>
                    <a:pathLst>
                      <a:path w="63" h="26">
                        <a:moveTo>
                          <a:pt x="63" y="0"/>
                        </a:moveTo>
                        <a:lnTo>
                          <a:pt x="0" y="1"/>
                        </a:lnTo>
                        <a:lnTo>
                          <a:pt x="2" y="26"/>
                        </a:lnTo>
                        <a:lnTo>
                          <a:pt x="63" y="24"/>
                        </a:lnTo>
                        <a:lnTo>
                          <a:pt x="63" y="0"/>
                        </a:lnTo>
                        <a:close/>
                      </a:path>
                    </a:pathLst>
                  </a:custGeom>
                  <a:solidFill>
                    <a:srgbClr val="A0E8FF"/>
                  </a:solidFill>
                  <a:ln w="9525">
                    <a:noFill/>
                    <a:round/>
                    <a:headEnd/>
                    <a:tailEnd/>
                  </a:ln>
                </p:spPr>
                <p:txBody>
                  <a:bodyPr/>
                  <a:lstStyle/>
                  <a:p>
                    <a:endParaRPr lang="en-GB" sz="1632"/>
                  </a:p>
                </p:txBody>
              </p:sp>
              <p:sp>
                <p:nvSpPr>
                  <p:cNvPr id="53" name="Freeform 8"/>
                  <p:cNvSpPr>
                    <a:spLocks/>
                  </p:cNvSpPr>
                  <p:nvPr/>
                </p:nvSpPr>
                <p:spPr bwMode="auto">
                  <a:xfrm>
                    <a:off x="658" y="130"/>
                    <a:ext cx="36" cy="36"/>
                  </a:xfrm>
                  <a:custGeom>
                    <a:avLst/>
                    <a:gdLst>
                      <a:gd name="T0" fmla="*/ 11 w 36"/>
                      <a:gd name="T1" fmla="*/ 0 h 36"/>
                      <a:gd name="T2" fmla="*/ 5 w 36"/>
                      <a:gd name="T3" fmla="*/ 4 h 36"/>
                      <a:gd name="T4" fmla="*/ 1 w 36"/>
                      <a:gd name="T5" fmla="*/ 10 h 36"/>
                      <a:gd name="T6" fmla="*/ 0 w 36"/>
                      <a:gd name="T7" fmla="*/ 16 h 36"/>
                      <a:gd name="T8" fmla="*/ 0 w 36"/>
                      <a:gd name="T9" fmla="*/ 23 h 36"/>
                      <a:gd name="T10" fmla="*/ 4 w 36"/>
                      <a:gd name="T11" fmla="*/ 29 h 36"/>
                      <a:gd name="T12" fmla="*/ 10 w 36"/>
                      <a:gd name="T13" fmla="*/ 33 h 36"/>
                      <a:gd name="T14" fmla="*/ 15 w 36"/>
                      <a:gd name="T15" fmla="*/ 36 h 36"/>
                      <a:gd name="T16" fmla="*/ 23 w 36"/>
                      <a:gd name="T17" fmla="*/ 35 h 36"/>
                      <a:gd name="T18" fmla="*/ 28 w 36"/>
                      <a:gd name="T19" fmla="*/ 32 h 36"/>
                      <a:gd name="T20" fmla="*/ 33 w 36"/>
                      <a:gd name="T21" fmla="*/ 26 h 36"/>
                      <a:gd name="T22" fmla="*/ 36 w 36"/>
                      <a:gd name="T23" fmla="*/ 19 h 36"/>
                      <a:gd name="T24" fmla="*/ 34 w 36"/>
                      <a:gd name="T25" fmla="*/ 12 h 36"/>
                      <a:gd name="T26" fmla="*/ 31 w 36"/>
                      <a:gd name="T27" fmla="*/ 6 h 36"/>
                      <a:gd name="T28" fmla="*/ 26 w 36"/>
                      <a:gd name="T29" fmla="*/ 1 h 36"/>
                      <a:gd name="T30" fmla="*/ 18 w 36"/>
                      <a:gd name="T31" fmla="*/ 0 h 36"/>
                      <a:gd name="T32" fmla="*/ 11 w 36"/>
                      <a:gd name="T33" fmla="*/ 0 h 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
                      <a:gd name="T52" fmla="*/ 0 h 36"/>
                      <a:gd name="T53" fmla="*/ 36 w 36"/>
                      <a:gd name="T54" fmla="*/ 36 h 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 h="36">
                        <a:moveTo>
                          <a:pt x="11" y="0"/>
                        </a:moveTo>
                        <a:lnTo>
                          <a:pt x="5" y="4"/>
                        </a:lnTo>
                        <a:lnTo>
                          <a:pt x="1" y="10"/>
                        </a:lnTo>
                        <a:lnTo>
                          <a:pt x="0" y="16"/>
                        </a:lnTo>
                        <a:lnTo>
                          <a:pt x="0" y="23"/>
                        </a:lnTo>
                        <a:lnTo>
                          <a:pt x="4" y="29"/>
                        </a:lnTo>
                        <a:lnTo>
                          <a:pt x="10" y="33"/>
                        </a:lnTo>
                        <a:lnTo>
                          <a:pt x="15" y="36"/>
                        </a:lnTo>
                        <a:lnTo>
                          <a:pt x="23" y="35"/>
                        </a:lnTo>
                        <a:lnTo>
                          <a:pt x="28" y="32"/>
                        </a:lnTo>
                        <a:lnTo>
                          <a:pt x="33" y="26"/>
                        </a:lnTo>
                        <a:lnTo>
                          <a:pt x="36" y="19"/>
                        </a:lnTo>
                        <a:lnTo>
                          <a:pt x="34" y="12"/>
                        </a:lnTo>
                        <a:lnTo>
                          <a:pt x="31" y="6"/>
                        </a:lnTo>
                        <a:lnTo>
                          <a:pt x="26" y="1"/>
                        </a:lnTo>
                        <a:lnTo>
                          <a:pt x="18" y="0"/>
                        </a:lnTo>
                        <a:lnTo>
                          <a:pt x="11" y="0"/>
                        </a:lnTo>
                        <a:close/>
                      </a:path>
                    </a:pathLst>
                  </a:custGeom>
                  <a:solidFill>
                    <a:srgbClr val="000000"/>
                  </a:solidFill>
                  <a:ln w="9525">
                    <a:noFill/>
                    <a:round/>
                    <a:headEnd/>
                    <a:tailEnd/>
                  </a:ln>
                </p:spPr>
                <p:txBody>
                  <a:bodyPr/>
                  <a:lstStyle/>
                  <a:p>
                    <a:endParaRPr lang="en-GB" sz="1632"/>
                  </a:p>
                </p:txBody>
              </p:sp>
              <p:sp>
                <p:nvSpPr>
                  <p:cNvPr id="54" name="Freeform 9"/>
                  <p:cNvSpPr>
                    <a:spLocks/>
                  </p:cNvSpPr>
                  <p:nvPr/>
                </p:nvSpPr>
                <p:spPr bwMode="auto">
                  <a:xfrm>
                    <a:off x="349" y="84"/>
                    <a:ext cx="353" cy="309"/>
                  </a:xfrm>
                  <a:custGeom>
                    <a:avLst/>
                    <a:gdLst>
                      <a:gd name="T0" fmla="*/ 350 w 353"/>
                      <a:gd name="T1" fmla="*/ 117 h 309"/>
                      <a:gd name="T2" fmla="*/ 309 w 353"/>
                      <a:gd name="T3" fmla="*/ 104 h 309"/>
                      <a:gd name="T4" fmla="*/ 297 w 353"/>
                      <a:gd name="T5" fmla="*/ 79 h 309"/>
                      <a:gd name="T6" fmla="*/ 280 w 353"/>
                      <a:gd name="T7" fmla="*/ 56 h 309"/>
                      <a:gd name="T8" fmla="*/ 260 w 353"/>
                      <a:gd name="T9" fmla="*/ 36 h 309"/>
                      <a:gd name="T10" fmla="*/ 225 w 353"/>
                      <a:gd name="T11" fmla="*/ 91 h 309"/>
                      <a:gd name="T12" fmla="*/ 231 w 353"/>
                      <a:gd name="T13" fmla="*/ 97 h 309"/>
                      <a:gd name="T14" fmla="*/ 235 w 353"/>
                      <a:gd name="T15" fmla="*/ 104 h 309"/>
                      <a:gd name="T16" fmla="*/ 235 w 353"/>
                      <a:gd name="T17" fmla="*/ 121 h 309"/>
                      <a:gd name="T18" fmla="*/ 221 w 353"/>
                      <a:gd name="T19" fmla="*/ 133 h 309"/>
                      <a:gd name="T20" fmla="*/ 204 w 353"/>
                      <a:gd name="T21" fmla="*/ 131 h 309"/>
                      <a:gd name="T22" fmla="*/ 192 w 353"/>
                      <a:gd name="T23" fmla="*/ 118 h 309"/>
                      <a:gd name="T24" fmla="*/ 194 w 353"/>
                      <a:gd name="T25" fmla="*/ 99 h 309"/>
                      <a:gd name="T26" fmla="*/ 207 w 353"/>
                      <a:gd name="T27" fmla="*/ 89 h 309"/>
                      <a:gd name="T28" fmla="*/ 215 w 353"/>
                      <a:gd name="T29" fmla="*/ 88 h 309"/>
                      <a:gd name="T30" fmla="*/ 223 w 353"/>
                      <a:gd name="T31" fmla="*/ 89 h 309"/>
                      <a:gd name="T32" fmla="*/ 233 w 353"/>
                      <a:gd name="T33" fmla="*/ 17 h 309"/>
                      <a:gd name="T34" fmla="*/ 215 w 353"/>
                      <a:gd name="T35" fmla="*/ 10 h 309"/>
                      <a:gd name="T36" fmla="*/ 198 w 353"/>
                      <a:gd name="T37" fmla="*/ 4 h 309"/>
                      <a:gd name="T38" fmla="*/ 178 w 353"/>
                      <a:gd name="T39" fmla="*/ 1 h 309"/>
                      <a:gd name="T40" fmla="*/ 135 w 353"/>
                      <a:gd name="T41" fmla="*/ 1 h 309"/>
                      <a:gd name="T42" fmla="*/ 77 w 353"/>
                      <a:gd name="T43" fmla="*/ 21 h 309"/>
                      <a:gd name="T44" fmla="*/ 32 w 353"/>
                      <a:gd name="T45" fmla="*/ 60 h 309"/>
                      <a:gd name="T46" fmla="*/ 4 w 353"/>
                      <a:gd name="T47" fmla="*/ 115 h 309"/>
                      <a:gd name="T48" fmla="*/ 1 w 353"/>
                      <a:gd name="T49" fmla="*/ 177 h 309"/>
                      <a:gd name="T50" fmla="*/ 23 w 353"/>
                      <a:gd name="T51" fmla="*/ 234 h 309"/>
                      <a:gd name="T52" fmla="*/ 65 w 353"/>
                      <a:gd name="T53" fmla="*/ 279 h 309"/>
                      <a:gd name="T54" fmla="*/ 121 w 353"/>
                      <a:gd name="T55" fmla="*/ 305 h 309"/>
                      <a:gd name="T56" fmla="*/ 169 w 353"/>
                      <a:gd name="T57" fmla="*/ 309 h 309"/>
                      <a:gd name="T58" fmla="*/ 201 w 353"/>
                      <a:gd name="T59" fmla="*/ 305 h 309"/>
                      <a:gd name="T60" fmla="*/ 231 w 353"/>
                      <a:gd name="T61" fmla="*/ 293 h 309"/>
                      <a:gd name="T62" fmla="*/ 258 w 353"/>
                      <a:gd name="T63" fmla="*/ 277 h 309"/>
                      <a:gd name="T64" fmla="*/ 264 w 353"/>
                      <a:gd name="T65" fmla="*/ 267 h 309"/>
                      <a:gd name="T66" fmla="*/ 251 w 353"/>
                      <a:gd name="T67" fmla="*/ 267 h 309"/>
                      <a:gd name="T68" fmla="*/ 238 w 353"/>
                      <a:gd name="T69" fmla="*/ 266 h 309"/>
                      <a:gd name="T70" fmla="*/ 227 w 353"/>
                      <a:gd name="T71" fmla="*/ 261 h 309"/>
                      <a:gd name="T72" fmla="*/ 202 w 353"/>
                      <a:gd name="T73" fmla="*/ 250 h 309"/>
                      <a:gd name="T74" fmla="*/ 174 w 353"/>
                      <a:gd name="T75" fmla="*/ 224 h 309"/>
                      <a:gd name="T76" fmla="*/ 158 w 353"/>
                      <a:gd name="T77" fmla="*/ 198 h 309"/>
                      <a:gd name="T78" fmla="*/ 151 w 353"/>
                      <a:gd name="T79" fmla="*/ 177 h 309"/>
                      <a:gd name="T80" fmla="*/ 148 w 353"/>
                      <a:gd name="T81" fmla="*/ 170 h 309"/>
                      <a:gd name="T82" fmla="*/ 152 w 353"/>
                      <a:gd name="T83" fmla="*/ 162 h 309"/>
                      <a:gd name="T84" fmla="*/ 162 w 353"/>
                      <a:gd name="T85" fmla="*/ 160 h 309"/>
                      <a:gd name="T86" fmla="*/ 171 w 353"/>
                      <a:gd name="T87" fmla="*/ 164 h 309"/>
                      <a:gd name="T88" fmla="*/ 172 w 353"/>
                      <a:gd name="T89" fmla="*/ 169 h 309"/>
                      <a:gd name="T90" fmla="*/ 175 w 353"/>
                      <a:gd name="T91" fmla="*/ 177 h 309"/>
                      <a:gd name="T92" fmla="*/ 185 w 353"/>
                      <a:gd name="T93" fmla="*/ 196 h 309"/>
                      <a:gd name="T94" fmla="*/ 202 w 353"/>
                      <a:gd name="T95" fmla="*/ 219 h 309"/>
                      <a:gd name="T96" fmla="*/ 230 w 353"/>
                      <a:gd name="T97" fmla="*/ 237 h 309"/>
                      <a:gd name="T98" fmla="*/ 244 w 353"/>
                      <a:gd name="T99" fmla="*/ 241 h 309"/>
                      <a:gd name="T100" fmla="*/ 260 w 353"/>
                      <a:gd name="T101" fmla="*/ 242 h 309"/>
                      <a:gd name="T102" fmla="*/ 276 w 353"/>
                      <a:gd name="T103" fmla="*/ 241 h 309"/>
                      <a:gd name="T104" fmla="*/ 293 w 353"/>
                      <a:gd name="T105" fmla="*/ 238 h 309"/>
                      <a:gd name="T106" fmla="*/ 309 w 353"/>
                      <a:gd name="T107" fmla="*/ 206 h 309"/>
                      <a:gd name="T108" fmla="*/ 317 w 353"/>
                      <a:gd name="T109" fmla="*/ 172 h 30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53"/>
                      <a:gd name="T166" fmla="*/ 0 h 309"/>
                      <a:gd name="T167" fmla="*/ 353 w 353"/>
                      <a:gd name="T168" fmla="*/ 309 h 30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53" h="309">
                        <a:moveTo>
                          <a:pt x="353" y="170"/>
                        </a:moveTo>
                        <a:lnTo>
                          <a:pt x="350" y="117"/>
                        </a:lnTo>
                        <a:lnTo>
                          <a:pt x="313" y="118"/>
                        </a:lnTo>
                        <a:lnTo>
                          <a:pt x="309" y="104"/>
                        </a:lnTo>
                        <a:lnTo>
                          <a:pt x="304" y="91"/>
                        </a:lnTo>
                        <a:lnTo>
                          <a:pt x="297" y="79"/>
                        </a:lnTo>
                        <a:lnTo>
                          <a:pt x="290" y="66"/>
                        </a:lnTo>
                        <a:lnTo>
                          <a:pt x="280" y="56"/>
                        </a:lnTo>
                        <a:lnTo>
                          <a:pt x="270" y="46"/>
                        </a:lnTo>
                        <a:lnTo>
                          <a:pt x="260" y="36"/>
                        </a:lnTo>
                        <a:lnTo>
                          <a:pt x="248" y="27"/>
                        </a:lnTo>
                        <a:lnTo>
                          <a:pt x="225" y="91"/>
                        </a:lnTo>
                        <a:lnTo>
                          <a:pt x="228" y="94"/>
                        </a:lnTo>
                        <a:lnTo>
                          <a:pt x="231" y="97"/>
                        </a:lnTo>
                        <a:lnTo>
                          <a:pt x="234" y="99"/>
                        </a:lnTo>
                        <a:lnTo>
                          <a:pt x="235" y="104"/>
                        </a:lnTo>
                        <a:lnTo>
                          <a:pt x="237" y="112"/>
                        </a:lnTo>
                        <a:lnTo>
                          <a:pt x="235" y="121"/>
                        </a:lnTo>
                        <a:lnTo>
                          <a:pt x="230" y="128"/>
                        </a:lnTo>
                        <a:lnTo>
                          <a:pt x="221" y="133"/>
                        </a:lnTo>
                        <a:lnTo>
                          <a:pt x="212" y="133"/>
                        </a:lnTo>
                        <a:lnTo>
                          <a:pt x="204" y="131"/>
                        </a:lnTo>
                        <a:lnTo>
                          <a:pt x="197" y="125"/>
                        </a:lnTo>
                        <a:lnTo>
                          <a:pt x="192" y="118"/>
                        </a:lnTo>
                        <a:lnTo>
                          <a:pt x="192" y="108"/>
                        </a:lnTo>
                        <a:lnTo>
                          <a:pt x="194" y="99"/>
                        </a:lnTo>
                        <a:lnTo>
                          <a:pt x="200" y="94"/>
                        </a:lnTo>
                        <a:lnTo>
                          <a:pt x="207" y="89"/>
                        </a:lnTo>
                        <a:lnTo>
                          <a:pt x="211" y="88"/>
                        </a:lnTo>
                        <a:lnTo>
                          <a:pt x="215" y="88"/>
                        </a:lnTo>
                        <a:lnTo>
                          <a:pt x="220" y="88"/>
                        </a:lnTo>
                        <a:lnTo>
                          <a:pt x="223" y="89"/>
                        </a:lnTo>
                        <a:lnTo>
                          <a:pt x="241" y="21"/>
                        </a:lnTo>
                        <a:lnTo>
                          <a:pt x="233" y="17"/>
                        </a:lnTo>
                        <a:lnTo>
                          <a:pt x="224" y="13"/>
                        </a:lnTo>
                        <a:lnTo>
                          <a:pt x="215" y="10"/>
                        </a:lnTo>
                        <a:lnTo>
                          <a:pt x="207" y="6"/>
                        </a:lnTo>
                        <a:lnTo>
                          <a:pt x="198" y="4"/>
                        </a:lnTo>
                        <a:lnTo>
                          <a:pt x="188" y="1"/>
                        </a:lnTo>
                        <a:lnTo>
                          <a:pt x="178" y="1"/>
                        </a:lnTo>
                        <a:lnTo>
                          <a:pt x="168" y="0"/>
                        </a:lnTo>
                        <a:lnTo>
                          <a:pt x="135" y="1"/>
                        </a:lnTo>
                        <a:lnTo>
                          <a:pt x="105" y="8"/>
                        </a:lnTo>
                        <a:lnTo>
                          <a:pt x="77" y="21"/>
                        </a:lnTo>
                        <a:lnTo>
                          <a:pt x="52" y="39"/>
                        </a:lnTo>
                        <a:lnTo>
                          <a:pt x="32" y="60"/>
                        </a:lnTo>
                        <a:lnTo>
                          <a:pt x="16" y="86"/>
                        </a:lnTo>
                        <a:lnTo>
                          <a:pt x="4" y="115"/>
                        </a:lnTo>
                        <a:lnTo>
                          <a:pt x="0" y="146"/>
                        </a:lnTo>
                        <a:lnTo>
                          <a:pt x="1" y="177"/>
                        </a:lnTo>
                        <a:lnTo>
                          <a:pt x="10" y="208"/>
                        </a:lnTo>
                        <a:lnTo>
                          <a:pt x="23" y="234"/>
                        </a:lnTo>
                        <a:lnTo>
                          <a:pt x="42" y="258"/>
                        </a:lnTo>
                        <a:lnTo>
                          <a:pt x="65" y="279"/>
                        </a:lnTo>
                        <a:lnTo>
                          <a:pt x="90" y="294"/>
                        </a:lnTo>
                        <a:lnTo>
                          <a:pt x="121" y="305"/>
                        </a:lnTo>
                        <a:lnTo>
                          <a:pt x="152" y="309"/>
                        </a:lnTo>
                        <a:lnTo>
                          <a:pt x="169" y="309"/>
                        </a:lnTo>
                        <a:lnTo>
                          <a:pt x="185" y="307"/>
                        </a:lnTo>
                        <a:lnTo>
                          <a:pt x="201" y="305"/>
                        </a:lnTo>
                        <a:lnTo>
                          <a:pt x="217" y="299"/>
                        </a:lnTo>
                        <a:lnTo>
                          <a:pt x="231" y="293"/>
                        </a:lnTo>
                        <a:lnTo>
                          <a:pt x="246" y="286"/>
                        </a:lnTo>
                        <a:lnTo>
                          <a:pt x="258" y="277"/>
                        </a:lnTo>
                        <a:lnTo>
                          <a:pt x="270" y="267"/>
                        </a:lnTo>
                        <a:lnTo>
                          <a:pt x="264" y="267"/>
                        </a:lnTo>
                        <a:lnTo>
                          <a:pt x="257" y="267"/>
                        </a:lnTo>
                        <a:lnTo>
                          <a:pt x="251" y="267"/>
                        </a:lnTo>
                        <a:lnTo>
                          <a:pt x="244" y="266"/>
                        </a:lnTo>
                        <a:lnTo>
                          <a:pt x="238" y="266"/>
                        </a:lnTo>
                        <a:lnTo>
                          <a:pt x="233" y="264"/>
                        </a:lnTo>
                        <a:lnTo>
                          <a:pt x="227" y="261"/>
                        </a:lnTo>
                        <a:lnTo>
                          <a:pt x="221" y="260"/>
                        </a:lnTo>
                        <a:lnTo>
                          <a:pt x="202" y="250"/>
                        </a:lnTo>
                        <a:lnTo>
                          <a:pt x="187" y="238"/>
                        </a:lnTo>
                        <a:lnTo>
                          <a:pt x="174" y="224"/>
                        </a:lnTo>
                        <a:lnTo>
                          <a:pt x="165" y="211"/>
                        </a:lnTo>
                        <a:lnTo>
                          <a:pt x="158" y="198"/>
                        </a:lnTo>
                        <a:lnTo>
                          <a:pt x="152" y="186"/>
                        </a:lnTo>
                        <a:lnTo>
                          <a:pt x="151" y="177"/>
                        </a:lnTo>
                        <a:lnTo>
                          <a:pt x="149" y="175"/>
                        </a:lnTo>
                        <a:lnTo>
                          <a:pt x="148" y="170"/>
                        </a:lnTo>
                        <a:lnTo>
                          <a:pt x="149" y="166"/>
                        </a:lnTo>
                        <a:lnTo>
                          <a:pt x="152" y="162"/>
                        </a:lnTo>
                        <a:lnTo>
                          <a:pt x="156" y="160"/>
                        </a:lnTo>
                        <a:lnTo>
                          <a:pt x="162" y="160"/>
                        </a:lnTo>
                        <a:lnTo>
                          <a:pt x="167" y="162"/>
                        </a:lnTo>
                        <a:lnTo>
                          <a:pt x="171" y="164"/>
                        </a:lnTo>
                        <a:lnTo>
                          <a:pt x="172" y="169"/>
                        </a:lnTo>
                        <a:lnTo>
                          <a:pt x="172" y="172"/>
                        </a:lnTo>
                        <a:lnTo>
                          <a:pt x="175" y="177"/>
                        </a:lnTo>
                        <a:lnTo>
                          <a:pt x="179" y="186"/>
                        </a:lnTo>
                        <a:lnTo>
                          <a:pt x="185" y="196"/>
                        </a:lnTo>
                        <a:lnTo>
                          <a:pt x="192" y="208"/>
                        </a:lnTo>
                        <a:lnTo>
                          <a:pt x="202" y="219"/>
                        </a:lnTo>
                        <a:lnTo>
                          <a:pt x="215" y="229"/>
                        </a:lnTo>
                        <a:lnTo>
                          <a:pt x="230" y="237"/>
                        </a:lnTo>
                        <a:lnTo>
                          <a:pt x="237" y="240"/>
                        </a:lnTo>
                        <a:lnTo>
                          <a:pt x="244" y="241"/>
                        </a:lnTo>
                        <a:lnTo>
                          <a:pt x="251" y="242"/>
                        </a:lnTo>
                        <a:lnTo>
                          <a:pt x="260" y="242"/>
                        </a:lnTo>
                        <a:lnTo>
                          <a:pt x="267" y="242"/>
                        </a:lnTo>
                        <a:lnTo>
                          <a:pt x="276" y="241"/>
                        </a:lnTo>
                        <a:lnTo>
                          <a:pt x="284" y="240"/>
                        </a:lnTo>
                        <a:lnTo>
                          <a:pt x="293" y="238"/>
                        </a:lnTo>
                        <a:lnTo>
                          <a:pt x="302" y="222"/>
                        </a:lnTo>
                        <a:lnTo>
                          <a:pt x="309" y="206"/>
                        </a:lnTo>
                        <a:lnTo>
                          <a:pt x="314" y="189"/>
                        </a:lnTo>
                        <a:lnTo>
                          <a:pt x="317" y="172"/>
                        </a:lnTo>
                        <a:lnTo>
                          <a:pt x="353" y="170"/>
                        </a:lnTo>
                        <a:close/>
                      </a:path>
                    </a:pathLst>
                  </a:custGeom>
                  <a:solidFill>
                    <a:srgbClr val="000000"/>
                  </a:solidFill>
                  <a:ln w="9525">
                    <a:noFill/>
                    <a:round/>
                    <a:headEnd/>
                    <a:tailEnd/>
                  </a:ln>
                </p:spPr>
                <p:txBody>
                  <a:bodyPr/>
                  <a:lstStyle/>
                  <a:p>
                    <a:endParaRPr lang="en-GB" sz="1632"/>
                  </a:p>
                </p:txBody>
              </p:sp>
              <p:sp>
                <p:nvSpPr>
                  <p:cNvPr id="55" name="Freeform 10"/>
                  <p:cNvSpPr>
                    <a:spLocks/>
                  </p:cNvSpPr>
                  <p:nvPr/>
                </p:nvSpPr>
                <p:spPr bwMode="auto">
                  <a:xfrm>
                    <a:off x="572" y="105"/>
                    <a:ext cx="25" cy="70"/>
                  </a:xfrm>
                  <a:custGeom>
                    <a:avLst/>
                    <a:gdLst>
                      <a:gd name="T0" fmla="*/ 2 w 25"/>
                      <a:gd name="T1" fmla="*/ 70 h 70"/>
                      <a:gd name="T2" fmla="*/ 25 w 25"/>
                      <a:gd name="T3" fmla="*/ 6 h 70"/>
                      <a:gd name="T4" fmla="*/ 24 w 25"/>
                      <a:gd name="T5" fmla="*/ 5 h 70"/>
                      <a:gd name="T6" fmla="*/ 23 w 25"/>
                      <a:gd name="T7" fmla="*/ 3 h 70"/>
                      <a:gd name="T8" fmla="*/ 20 w 25"/>
                      <a:gd name="T9" fmla="*/ 2 h 70"/>
                      <a:gd name="T10" fmla="*/ 18 w 25"/>
                      <a:gd name="T11" fmla="*/ 0 h 70"/>
                      <a:gd name="T12" fmla="*/ 0 w 25"/>
                      <a:gd name="T13" fmla="*/ 68 h 70"/>
                      <a:gd name="T14" fmla="*/ 1 w 25"/>
                      <a:gd name="T15" fmla="*/ 68 h 70"/>
                      <a:gd name="T16" fmla="*/ 1 w 25"/>
                      <a:gd name="T17" fmla="*/ 68 h 70"/>
                      <a:gd name="T18" fmla="*/ 1 w 25"/>
                      <a:gd name="T19" fmla="*/ 70 h 70"/>
                      <a:gd name="T20" fmla="*/ 2 w 25"/>
                      <a:gd name="T21" fmla="*/ 70 h 7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70"/>
                      <a:gd name="T35" fmla="*/ 25 w 25"/>
                      <a:gd name="T36" fmla="*/ 70 h 7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70">
                        <a:moveTo>
                          <a:pt x="2" y="70"/>
                        </a:moveTo>
                        <a:lnTo>
                          <a:pt x="25" y="6"/>
                        </a:lnTo>
                        <a:lnTo>
                          <a:pt x="24" y="5"/>
                        </a:lnTo>
                        <a:lnTo>
                          <a:pt x="23" y="3"/>
                        </a:lnTo>
                        <a:lnTo>
                          <a:pt x="20" y="2"/>
                        </a:lnTo>
                        <a:lnTo>
                          <a:pt x="18" y="0"/>
                        </a:lnTo>
                        <a:lnTo>
                          <a:pt x="0" y="68"/>
                        </a:lnTo>
                        <a:lnTo>
                          <a:pt x="1" y="68"/>
                        </a:lnTo>
                        <a:lnTo>
                          <a:pt x="1" y="70"/>
                        </a:lnTo>
                        <a:lnTo>
                          <a:pt x="2" y="70"/>
                        </a:lnTo>
                        <a:close/>
                      </a:path>
                    </a:pathLst>
                  </a:custGeom>
                  <a:solidFill>
                    <a:srgbClr val="000000"/>
                  </a:solidFill>
                  <a:ln w="9525">
                    <a:noFill/>
                    <a:round/>
                    <a:headEnd/>
                    <a:tailEnd/>
                  </a:ln>
                </p:spPr>
                <p:txBody>
                  <a:bodyPr/>
                  <a:lstStyle/>
                  <a:p>
                    <a:endParaRPr lang="en-GB" sz="1632"/>
                  </a:p>
                </p:txBody>
              </p:sp>
              <p:sp>
                <p:nvSpPr>
                  <p:cNvPr id="56" name="Freeform 11"/>
                  <p:cNvSpPr>
                    <a:spLocks/>
                  </p:cNvSpPr>
                  <p:nvPr/>
                </p:nvSpPr>
                <p:spPr bwMode="auto">
                  <a:xfrm>
                    <a:off x="350" y="298"/>
                    <a:ext cx="489" cy="670"/>
                  </a:xfrm>
                  <a:custGeom>
                    <a:avLst/>
                    <a:gdLst>
                      <a:gd name="T0" fmla="*/ 415 w 489"/>
                      <a:gd name="T1" fmla="*/ 2 h 670"/>
                      <a:gd name="T2" fmla="*/ 398 w 489"/>
                      <a:gd name="T3" fmla="*/ 13 h 670"/>
                      <a:gd name="T4" fmla="*/ 385 w 489"/>
                      <a:gd name="T5" fmla="*/ 30 h 670"/>
                      <a:gd name="T6" fmla="*/ 379 w 489"/>
                      <a:gd name="T7" fmla="*/ 50 h 670"/>
                      <a:gd name="T8" fmla="*/ 382 w 489"/>
                      <a:gd name="T9" fmla="*/ 75 h 670"/>
                      <a:gd name="T10" fmla="*/ 397 w 489"/>
                      <a:gd name="T11" fmla="*/ 96 h 670"/>
                      <a:gd name="T12" fmla="*/ 401 w 489"/>
                      <a:gd name="T13" fmla="*/ 117 h 670"/>
                      <a:gd name="T14" fmla="*/ 388 w 489"/>
                      <a:gd name="T15" fmla="*/ 141 h 670"/>
                      <a:gd name="T16" fmla="*/ 369 w 489"/>
                      <a:gd name="T17" fmla="*/ 164 h 670"/>
                      <a:gd name="T18" fmla="*/ 348 w 489"/>
                      <a:gd name="T19" fmla="*/ 186 h 670"/>
                      <a:gd name="T20" fmla="*/ 326 w 489"/>
                      <a:gd name="T21" fmla="*/ 202 h 670"/>
                      <a:gd name="T22" fmla="*/ 309 w 489"/>
                      <a:gd name="T23" fmla="*/ 210 h 670"/>
                      <a:gd name="T24" fmla="*/ 288 w 489"/>
                      <a:gd name="T25" fmla="*/ 196 h 670"/>
                      <a:gd name="T26" fmla="*/ 257 w 489"/>
                      <a:gd name="T27" fmla="*/ 167 h 670"/>
                      <a:gd name="T28" fmla="*/ 222 w 489"/>
                      <a:gd name="T29" fmla="*/ 148 h 670"/>
                      <a:gd name="T30" fmla="*/ 180 w 489"/>
                      <a:gd name="T31" fmla="*/ 138 h 670"/>
                      <a:gd name="T32" fmla="*/ 125 w 489"/>
                      <a:gd name="T33" fmla="*/ 141 h 670"/>
                      <a:gd name="T34" fmla="*/ 69 w 489"/>
                      <a:gd name="T35" fmla="*/ 166 h 670"/>
                      <a:gd name="T36" fmla="*/ 26 w 489"/>
                      <a:gd name="T37" fmla="*/ 212 h 670"/>
                      <a:gd name="T38" fmla="*/ 5 w 489"/>
                      <a:gd name="T39" fmla="*/ 270 h 670"/>
                      <a:gd name="T40" fmla="*/ 0 w 489"/>
                      <a:gd name="T41" fmla="*/ 303 h 670"/>
                      <a:gd name="T42" fmla="*/ 326 w 489"/>
                      <a:gd name="T43" fmla="*/ 612 h 670"/>
                      <a:gd name="T44" fmla="*/ 303 w 489"/>
                      <a:gd name="T45" fmla="*/ 410 h 670"/>
                      <a:gd name="T46" fmla="*/ 257 w 489"/>
                      <a:gd name="T47" fmla="*/ 391 h 670"/>
                      <a:gd name="T48" fmla="*/ 216 w 489"/>
                      <a:gd name="T49" fmla="*/ 362 h 670"/>
                      <a:gd name="T50" fmla="*/ 180 w 489"/>
                      <a:gd name="T51" fmla="*/ 326 h 670"/>
                      <a:gd name="T52" fmla="*/ 151 w 489"/>
                      <a:gd name="T53" fmla="*/ 280 h 670"/>
                      <a:gd name="T54" fmla="*/ 132 w 489"/>
                      <a:gd name="T55" fmla="*/ 229 h 670"/>
                      <a:gd name="T56" fmla="*/ 127 w 489"/>
                      <a:gd name="T57" fmla="*/ 195 h 670"/>
                      <a:gd name="T58" fmla="*/ 135 w 489"/>
                      <a:gd name="T59" fmla="*/ 183 h 670"/>
                      <a:gd name="T60" fmla="*/ 150 w 489"/>
                      <a:gd name="T61" fmla="*/ 180 h 670"/>
                      <a:gd name="T62" fmla="*/ 161 w 489"/>
                      <a:gd name="T63" fmla="*/ 189 h 670"/>
                      <a:gd name="T64" fmla="*/ 168 w 489"/>
                      <a:gd name="T65" fmla="*/ 219 h 670"/>
                      <a:gd name="T66" fmla="*/ 184 w 489"/>
                      <a:gd name="T67" fmla="*/ 264 h 670"/>
                      <a:gd name="T68" fmla="*/ 209 w 489"/>
                      <a:gd name="T69" fmla="*/ 301 h 670"/>
                      <a:gd name="T70" fmla="*/ 237 w 489"/>
                      <a:gd name="T71" fmla="*/ 332 h 670"/>
                      <a:gd name="T72" fmla="*/ 270 w 489"/>
                      <a:gd name="T73" fmla="*/ 355 h 670"/>
                      <a:gd name="T74" fmla="*/ 306 w 489"/>
                      <a:gd name="T75" fmla="*/ 372 h 670"/>
                      <a:gd name="T76" fmla="*/ 323 w 489"/>
                      <a:gd name="T77" fmla="*/ 296 h 670"/>
                      <a:gd name="T78" fmla="*/ 322 w 489"/>
                      <a:gd name="T79" fmla="*/ 283 h 670"/>
                      <a:gd name="T80" fmla="*/ 318 w 489"/>
                      <a:gd name="T81" fmla="*/ 258 h 670"/>
                      <a:gd name="T82" fmla="*/ 325 w 489"/>
                      <a:gd name="T83" fmla="*/ 242 h 670"/>
                      <a:gd name="T84" fmla="*/ 345 w 489"/>
                      <a:gd name="T85" fmla="*/ 234 h 670"/>
                      <a:gd name="T86" fmla="*/ 371 w 489"/>
                      <a:gd name="T87" fmla="*/ 216 h 670"/>
                      <a:gd name="T88" fmla="*/ 398 w 489"/>
                      <a:gd name="T89" fmla="*/ 192 h 670"/>
                      <a:gd name="T90" fmla="*/ 420 w 489"/>
                      <a:gd name="T91" fmla="*/ 161 h 670"/>
                      <a:gd name="T92" fmla="*/ 437 w 489"/>
                      <a:gd name="T93" fmla="*/ 128 h 670"/>
                      <a:gd name="T94" fmla="*/ 454 w 489"/>
                      <a:gd name="T95" fmla="*/ 106 h 670"/>
                      <a:gd name="T96" fmla="*/ 471 w 489"/>
                      <a:gd name="T97" fmla="*/ 95 h 670"/>
                      <a:gd name="T98" fmla="*/ 483 w 489"/>
                      <a:gd name="T99" fmla="*/ 79 h 670"/>
                      <a:gd name="T100" fmla="*/ 489 w 489"/>
                      <a:gd name="T101" fmla="*/ 59 h 670"/>
                      <a:gd name="T102" fmla="*/ 486 w 489"/>
                      <a:gd name="T103" fmla="*/ 37 h 670"/>
                      <a:gd name="T104" fmla="*/ 476 w 489"/>
                      <a:gd name="T105" fmla="*/ 18 h 670"/>
                      <a:gd name="T106" fmla="*/ 458 w 489"/>
                      <a:gd name="T107" fmla="*/ 5 h 670"/>
                      <a:gd name="T108" fmla="*/ 438 w 489"/>
                      <a:gd name="T109" fmla="*/ 0 h 67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89"/>
                      <a:gd name="T166" fmla="*/ 0 h 670"/>
                      <a:gd name="T167" fmla="*/ 489 w 489"/>
                      <a:gd name="T168" fmla="*/ 670 h 67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89" h="670">
                        <a:moveTo>
                          <a:pt x="427" y="0"/>
                        </a:moveTo>
                        <a:lnTo>
                          <a:pt x="415" y="2"/>
                        </a:lnTo>
                        <a:lnTo>
                          <a:pt x="407" y="7"/>
                        </a:lnTo>
                        <a:lnTo>
                          <a:pt x="398" y="13"/>
                        </a:lnTo>
                        <a:lnTo>
                          <a:pt x="391" y="21"/>
                        </a:lnTo>
                        <a:lnTo>
                          <a:pt x="385" y="30"/>
                        </a:lnTo>
                        <a:lnTo>
                          <a:pt x="381" y="40"/>
                        </a:lnTo>
                        <a:lnTo>
                          <a:pt x="379" y="50"/>
                        </a:lnTo>
                        <a:lnTo>
                          <a:pt x="379" y="62"/>
                        </a:lnTo>
                        <a:lnTo>
                          <a:pt x="382" y="75"/>
                        </a:lnTo>
                        <a:lnTo>
                          <a:pt x="388" y="86"/>
                        </a:lnTo>
                        <a:lnTo>
                          <a:pt x="397" y="96"/>
                        </a:lnTo>
                        <a:lnTo>
                          <a:pt x="407" y="104"/>
                        </a:lnTo>
                        <a:lnTo>
                          <a:pt x="401" y="117"/>
                        </a:lnTo>
                        <a:lnTo>
                          <a:pt x="395" y="130"/>
                        </a:lnTo>
                        <a:lnTo>
                          <a:pt x="388" y="141"/>
                        </a:lnTo>
                        <a:lnTo>
                          <a:pt x="379" y="153"/>
                        </a:lnTo>
                        <a:lnTo>
                          <a:pt x="369" y="164"/>
                        </a:lnTo>
                        <a:lnTo>
                          <a:pt x="359" y="174"/>
                        </a:lnTo>
                        <a:lnTo>
                          <a:pt x="348" y="186"/>
                        </a:lnTo>
                        <a:lnTo>
                          <a:pt x="335" y="196"/>
                        </a:lnTo>
                        <a:lnTo>
                          <a:pt x="326" y="202"/>
                        </a:lnTo>
                        <a:lnTo>
                          <a:pt x="318" y="206"/>
                        </a:lnTo>
                        <a:lnTo>
                          <a:pt x="309" y="210"/>
                        </a:lnTo>
                        <a:lnTo>
                          <a:pt x="299" y="213"/>
                        </a:lnTo>
                        <a:lnTo>
                          <a:pt x="288" y="196"/>
                        </a:lnTo>
                        <a:lnTo>
                          <a:pt x="273" y="182"/>
                        </a:lnTo>
                        <a:lnTo>
                          <a:pt x="257" y="167"/>
                        </a:lnTo>
                        <a:lnTo>
                          <a:pt x="240" y="157"/>
                        </a:lnTo>
                        <a:lnTo>
                          <a:pt x="222" y="148"/>
                        </a:lnTo>
                        <a:lnTo>
                          <a:pt x="201" y="141"/>
                        </a:lnTo>
                        <a:lnTo>
                          <a:pt x="180" y="138"/>
                        </a:lnTo>
                        <a:lnTo>
                          <a:pt x="158" y="137"/>
                        </a:lnTo>
                        <a:lnTo>
                          <a:pt x="125" y="141"/>
                        </a:lnTo>
                        <a:lnTo>
                          <a:pt x="97" y="151"/>
                        </a:lnTo>
                        <a:lnTo>
                          <a:pt x="69" y="166"/>
                        </a:lnTo>
                        <a:lnTo>
                          <a:pt x="46" y="187"/>
                        </a:lnTo>
                        <a:lnTo>
                          <a:pt x="26" y="212"/>
                        </a:lnTo>
                        <a:lnTo>
                          <a:pt x="12" y="239"/>
                        </a:lnTo>
                        <a:lnTo>
                          <a:pt x="5" y="270"/>
                        </a:lnTo>
                        <a:lnTo>
                          <a:pt x="2" y="303"/>
                        </a:lnTo>
                        <a:lnTo>
                          <a:pt x="0" y="303"/>
                        </a:lnTo>
                        <a:lnTo>
                          <a:pt x="9" y="670"/>
                        </a:lnTo>
                        <a:lnTo>
                          <a:pt x="326" y="612"/>
                        </a:lnTo>
                        <a:lnTo>
                          <a:pt x="326" y="417"/>
                        </a:lnTo>
                        <a:lnTo>
                          <a:pt x="303" y="410"/>
                        </a:lnTo>
                        <a:lnTo>
                          <a:pt x="280" y="401"/>
                        </a:lnTo>
                        <a:lnTo>
                          <a:pt x="257" y="391"/>
                        </a:lnTo>
                        <a:lnTo>
                          <a:pt x="236" y="378"/>
                        </a:lnTo>
                        <a:lnTo>
                          <a:pt x="216" y="362"/>
                        </a:lnTo>
                        <a:lnTo>
                          <a:pt x="197" y="345"/>
                        </a:lnTo>
                        <a:lnTo>
                          <a:pt x="180" y="326"/>
                        </a:lnTo>
                        <a:lnTo>
                          <a:pt x="166" y="304"/>
                        </a:lnTo>
                        <a:lnTo>
                          <a:pt x="151" y="280"/>
                        </a:lnTo>
                        <a:lnTo>
                          <a:pt x="141" y="255"/>
                        </a:lnTo>
                        <a:lnTo>
                          <a:pt x="132" y="229"/>
                        </a:lnTo>
                        <a:lnTo>
                          <a:pt x="127" y="202"/>
                        </a:lnTo>
                        <a:lnTo>
                          <a:pt x="127" y="195"/>
                        </a:lnTo>
                        <a:lnTo>
                          <a:pt x="131" y="187"/>
                        </a:lnTo>
                        <a:lnTo>
                          <a:pt x="135" y="183"/>
                        </a:lnTo>
                        <a:lnTo>
                          <a:pt x="143" y="180"/>
                        </a:lnTo>
                        <a:lnTo>
                          <a:pt x="150" y="180"/>
                        </a:lnTo>
                        <a:lnTo>
                          <a:pt x="157" y="183"/>
                        </a:lnTo>
                        <a:lnTo>
                          <a:pt x="161" y="189"/>
                        </a:lnTo>
                        <a:lnTo>
                          <a:pt x="164" y="196"/>
                        </a:lnTo>
                        <a:lnTo>
                          <a:pt x="168" y="219"/>
                        </a:lnTo>
                        <a:lnTo>
                          <a:pt x="176" y="242"/>
                        </a:lnTo>
                        <a:lnTo>
                          <a:pt x="184" y="264"/>
                        </a:lnTo>
                        <a:lnTo>
                          <a:pt x="196" y="284"/>
                        </a:lnTo>
                        <a:lnTo>
                          <a:pt x="209" y="301"/>
                        </a:lnTo>
                        <a:lnTo>
                          <a:pt x="222" y="317"/>
                        </a:lnTo>
                        <a:lnTo>
                          <a:pt x="237" y="332"/>
                        </a:lnTo>
                        <a:lnTo>
                          <a:pt x="253" y="345"/>
                        </a:lnTo>
                        <a:lnTo>
                          <a:pt x="270" y="355"/>
                        </a:lnTo>
                        <a:lnTo>
                          <a:pt x="288" y="365"/>
                        </a:lnTo>
                        <a:lnTo>
                          <a:pt x="306" y="372"/>
                        </a:lnTo>
                        <a:lnTo>
                          <a:pt x="326" y="378"/>
                        </a:lnTo>
                        <a:lnTo>
                          <a:pt x="323" y="296"/>
                        </a:lnTo>
                        <a:lnTo>
                          <a:pt x="322" y="283"/>
                        </a:lnTo>
                        <a:lnTo>
                          <a:pt x="321" y="271"/>
                        </a:lnTo>
                        <a:lnTo>
                          <a:pt x="318" y="258"/>
                        </a:lnTo>
                        <a:lnTo>
                          <a:pt x="315" y="247"/>
                        </a:lnTo>
                        <a:lnTo>
                          <a:pt x="325" y="242"/>
                        </a:lnTo>
                        <a:lnTo>
                          <a:pt x="335" y="238"/>
                        </a:lnTo>
                        <a:lnTo>
                          <a:pt x="345" y="234"/>
                        </a:lnTo>
                        <a:lnTo>
                          <a:pt x="355" y="228"/>
                        </a:lnTo>
                        <a:lnTo>
                          <a:pt x="371" y="216"/>
                        </a:lnTo>
                        <a:lnTo>
                          <a:pt x="385" y="205"/>
                        </a:lnTo>
                        <a:lnTo>
                          <a:pt x="398" y="192"/>
                        </a:lnTo>
                        <a:lnTo>
                          <a:pt x="410" y="177"/>
                        </a:lnTo>
                        <a:lnTo>
                          <a:pt x="420" y="161"/>
                        </a:lnTo>
                        <a:lnTo>
                          <a:pt x="430" y="144"/>
                        </a:lnTo>
                        <a:lnTo>
                          <a:pt x="437" y="128"/>
                        </a:lnTo>
                        <a:lnTo>
                          <a:pt x="444" y="109"/>
                        </a:lnTo>
                        <a:lnTo>
                          <a:pt x="454" y="106"/>
                        </a:lnTo>
                        <a:lnTo>
                          <a:pt x="464" y="102"/>
                        </a:lnTo>
                        <a:lnTo>
                          <a:pt x="471" y="95"/>
                        </a:lnTo>
                        <a:lnTo>
                          <a:pt x="479" y="88"/>
                        </a:lnTo>
                        <a:lnTo>
                          <a:pt x="483" y="79"/>
                        </a:lnTo>
                        <a:lnTo>
                          <a:pt x="487" y="69"/>
                        </a:lnTo>
                        <a:lnTo>
                          <a:pt x="489" y="59"/>
                        </a:lnTo>
                        <a:lnTo>
                          <a:pt x="489" y="49"/>
                        </a:lnTo>
                        <a:lnTo>
                          <a:pt x="486" y="37"/>
                        </a:lnTo>
                        <a:lnTo>
                          <a:pt x="481" y="28"/>
                        </a:lnTo>
                        <a:lnTo>
                          <a:pt x="476" y="18"/>
                        </a:lnTo>
                        <a:lnTo>
                          <a:pt x="467" y="11"/>
                        </a:lnTo>
                        <a:lnTo>
                          <a:pt x="458" y="5"/>
                        </a:lnTo>
                        <a:lnTo>
                          <a:pt x="448" y="2"/>
                        </a:lnTo>
                        <a:lnTo>
                          <a:pt x="438" y="0"/>
                        </a:lnTo>
                        <a:lnTo>
                          <a:pt x="427" y="0"/>
                        </a:lnTo>
                        <a:close/>
                      </a:path>
                    </a:pathLst>
                  </a:custGeom>
                  <a:solidFill>
                    <a:srgbClr val="000000"/>
                  </a:solidFill>
                  <a:ln w="9525">
                    <a:noFill/>
                    <a:round/>
                    <a:headEnd/>
                    <a:tailEnd/>
                  </a:ln>
                </p:spPr>
                <p:txBody>
                  <a:bodyPr/>
                  <a:lstStyle/>
                  <a:p>
                    <a:endParaRPr lang="en-GB" sz="1632"/>
                  </a:p>
                </p:txBody>
              </p:sp>
              <p:sp>
                <p:nvSpPr>
                  <p:cNvPr id="57" name="Freeform 12"/>
                  <p:cNvSpPr>
                    <a:spLocks/>
                  </p:cNvSpPr>
                  <p:nvPr/>
                </p:nvSpPr>
                <p:spPr bwMode="auto">
                  <a:xfrm>
                    <a:off x="123" y="1024"/>
                    <a:ext cx="265" cy="266"/>
                  </a:xfrm>
                  <a:custGeom>
                    <a:avLst/>
                    <a:gdLst>
                      <a:gd name="T0" fmla="*/ 133 w 265"/>
                      <a:gd name="T1" fmla="*/ 0 h 266"/>
                      <a:gd name="T2" fmla="*/ 105 w 265"/>
                      <a:gd name="T3" fmla="*/ 3 h 266"/>
                      <a:gd name="T4" fmla="*/ 81 w 265"/>
                      <a:gd name="T5" fmla="*/ 10 h 266"/>
                      <a:gd name="T6" fmla="*/ 58 w 265"/>
                      <a:gd name="T7" fmla="*/ 23 h 266"/>
                      <a:gd name="T8" fmla="*/ 39 w 265"/>
                      <a:gd name="T9" fmla="*/ 39 h 266"/>
                      <a:gd name="T10" fmla="*/ 23 w 265"/>
                      <a:gd name="T11" fmla="*/ 59 h 266"/>
                      <a:gd name="T12" fmla="*/ 11 w 265"/>
                      <a:gd name="T13" fmla="*/ 83 h 266"/>
                      <a:gd name="T14" fmla="*/ 3 w 265"/>
                      <a:gd name="T15" fmla="*/ 107 h 266"/>
                      <a:gd name="T16" fmla="*/ 0 w 265"/>
                      <a:gd name="T17" fmla="*/ 133 h 266"/>
                      <a:gd name="T18" fmla="*/ 3 w 265"/>
                      <a:gd name="T19" fmla="*/ 161 h 266"/>
                      <a:gd name="T20" fmla="*/ 11 w 265"/>
                      <a:gd name="T21" fmla="*/ 185 h 266"/>
                      <a:gd name="T22" fmla="*/ 23 w 265"/>
                      <a:gd name="T23" fmla="*/ 208 h 266"/>
                      <a:gd name="T24" fmla="*/ 39 w 265"/>
                      <a:gd name="T25" fmla="*/ 227 h 266"/>
                      <a:gd name="T26" fmla="*/ 58 w 265"/>
                      <a:gd name="T27" fmla="*/ 243 h 266"/>
                      <a:gd name="T28" fmla="*/ 81 w 265"/>
                      <a:gd name="T29" fmla="*/ 256 h 266"/>
                      <a:gd name="T30" fmla="*/ 105 w 265"/>
                      <a:gd name="T31" fmla="*/ 263 h 266"/>
                      <a:gd name="T32" fmla="*/ 133 w 265"/>
                      <a:gd name="T33" fmla="*/ 266 h 266"/>
                      <a:gd name="T34" fmla="*/ 160 w 265"/>
                      <a:gd name="T35" fmla="*/ 263 h 266"/>
                      <a:gd name="T36" fmla="*/ 184 w 265"/>
                      <a:gd name="T37" fmla="*/ 256 h 266"/>
                      <a:gd name="T38" fmla="*/ 207 w 265"/>
                      <a:gd name="T39" fmla="*/ 243 h 266"/>
                      <a:gd name="T40" fmla="*/ 226 w 265"/>
                      <a:gd name="T41" fmla="*/ 227 h 266"/>
                      <a:gd name="T42" fmla="*/ 242 w 265"/>
                      <a:gd name="T43" fmla="*/ 208 h 266"/>
                      <a:gd name="T44" fmla="*/ 255 w 265"/>
                      <a:gd name="T45" fmla="*/ 185 h 266"/>
                      <a:gd name="T46" fmla="*/ 262 w 265"/>
                      <a:gd name="T47" fmla="*/ 161 h 266"/>
                      <a:gd name="T48" fmla="*/ 265 w 265"/>
                      <a:gd name="T49" fmla="*/ 133 h 266"/>
                      <a:gd name="T50" fmla="*/ 262 w 265"/>
                      <a:gd name="T51" fmla="*/ 107 h 266"/>
                      <a:gd name="T52" fmla="*/ 255 w 265"/>
                      <a:gd name="T53" fmla="*/ 83 h 266"/>
                      <a:gd name="T54" fmla="*/ 242 w 265"/>
                      <a:gd name="T55" fmla="*/ 59 h 266"/>
                      <a:gd name="T56" fmla="*/ 226 w 265"/>
                      <a:gd name="T57" fmla="*/ 39 h 266"/>
                      <a:gd name="T58" fmla="*/ 207 w 265"/>
                      <a:gd name="T59" fmla="*/ 23 h 266"/>
                      <a:gd name="T60" fmla="*/ 184 w 265"/>
                      <a:gd name="T61" fmla="*/ 10 h 266"/>
                      <a:gd name="T62" fmla="*/ 160 w 265"/>
                      <a:gd name="T63" fmla="*/ 3 h 266"/>
                      <a:gd name="T64" fmla="*/ 133 w 265"/>
                      <a:gd name="T65" fmla="*/ 0 h 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65"/>
                      <a:gd name="T100" fmla="*/ 0 h 266"/>
                      <a:gd name="T101" fmla="*/ 265 w 265"/>
                      <a:gd name="T102" fmla="*/ 266 h 2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65" h="266">
                        <a:moveTo>
                          <a:pt x="133" y="0"/>
                        </a:moveTo>
                        <a:lnTo>
                          <a:pt x="105" y="3"/>
                        </a:lnTo>
                        <a:lnTo>
                          <a:pt x="81" y="10"/>
                        </a:lnTo>
                        <a:lnTo>
                          <a:pt x="58" y="23"/>
                        </a:lnTo>
                        <a:lnTo>
                          <a:pt x="39" y="39"/>
                        </a:lnTo>
                        <a:lnTo>
                          <a:pt x="23" y="59"/>
                        </a:lnTo>
                        <a:lnTo>
                          <a:pt x="11" y="83"/>
                        </a:lnTo>
                        <a:lnTo>
                          <a:pt x="3" y="107"/>
                        </a:lnTo>
                        <a:lnTo>
                          <a:pt x="0" y="133"/>
                        </a:lnTo>
                        <a:lnTo>
                          <a:pt x="3" y="161"/>
                        </a:lnTo>
                        <a:lnTo>
                          <a:pt x="11" y="185"/>
                        </a:lnTo>
                        <a:lnTo>
                          <a:pt x="23" y="208"/>
                        </a:lnTo>
                        <a:lnTo>
                          <a:pt x="39" y="227"/>
                        </a:lnTo>
                        <a:lnTo>
                          <a:pt x="58" y="243"/>
                        </a:lnTo>
                        <a:lnTo>
                          <a:pt x="81" y="256"/>
                        </a:lnTo>
                        <a:lnTo>
                          <a:pt x="105" y="263"/>
                        </a:lnTo>
                        <a:lnTo>
                          <a:pt x="133" y="266"/>
                        </a:lnTo>
                        <a:lnTo>
                          <a:pt x="160" y="263"/>
                        </a:lnTo>
                        <a:lnTo>
                          <a:pt x="184" y="256"/>
                        </a:lnTo>
                        <a:lnTo>
                          <a:pt x="207" y="243"/>
                        </a:lnTo>
                        <a:lnTo>
                          <a:pt x="226" y="227"/>
                        </a:lnTo>
                        <a:lnTo>
                          <a:pt x="242" y="208"/>
                        </a:lnTo>
                        <a:lnTo>
                          <a:pt x="255" y="185"/>
                        </a:lnTo>
                        <a:lnTo>
                          <a:pt x="262" y="161"/>
                        </a:lnTo>
                        <a:lnTo>
                          <a:pt x="265" y="133"/>
                        </a:lnTo>
                        <a:lnTo>
                          <a:pt x="262" y="107"/>
                        </a:lnTo>
                        <a:lnTo>
                          <a:pt x="255" y="83"/>
                        </a:lnTo>
                        <a:lnTo>
                          <a:pt x="242" y="59"/>
                        </a:lnTo>
                        <a:lnTo>
                          <a:pt x="226" y="39"/>
                        </a:lnTo>
                        <a:lnTo>
                          <a:pt x="207" y="23"/>
                        </a:lnTo>
                        <a:lnTo>
                          <a:pt x="184" y="10"/>
                        </a:lnTo>
                        <a:lnTo>
                          <a:pt x="160" y="3"/>
                        </a:lnTo>
                        <a:lnTo>
                          <a:pt x="133" y="0"/>
                        </a:lnTo>
                        <a:close/>
                      </a:path>
                    </a:pathLst>
                  </a:custGeom>
                  <a:solidFill>
                    <a:srgbClr val="63D1E8"/>
                  </a:solidFill>
                  <a:ln w="9525">
                    <a:noFill/>
                    <a:round/>
                    <a:headEnd/>
                    <a:tailEnd/>
                  </a:ln>
                </p:spPr>
                <p:txBody>
                  <a:bodyPr/>
                  <a:lstStyle/>
                  <a:p>
                    <a:endParaRPr lang="en-GB" sz="1632"/>
                  </a:p>
                </p:txBody>
              </p:sp>
              <p:sp>
                <p:nvSpPr>
                  <p:cNvPr id="58" name="Freeform 13"/>
                  <p:cNvSpPr>
                    <a:spLocks/>
                  </p:cNvSpPr>
                  <p:nvPr/>
                </p:nvSpPr>
                <p:spPr bwMode="auto">
                  <a:xfrm>
                    <a:off x="959" y="1024"/>
                    <a:ext cx="264" cy="266"/>
                  </a:xfrm>
                  <a:custGeom>
                    <a:avLst/>
                    <a:gdLst>
                      <a:gd name="T0" fmla="*/ 132 w 264"/>
                      <a:gd name="T1" fmla="*/ 0 h 266"/>
                      <a:gd name="T2" fmla="*/ 105 w 264"/>
                      <a:gd name="T3" fmla="*/ 3 h 266"/>
                      <a:gd name="T4" fmla="*/ 81 w 264"/>
                      <a:gd name="T5" fmla="*/ 10 h 266"/>
                      <a:gd name="T6" fmla="*/ 58 w 264"/>
                      <a:gd name="T7" fmla="*/ 23 h 266"/>
                      <a:gd name="T8" fmla="*/ 39 w 264"/>
                      <a:gd name="T9" fmla="*/ 39 h 266"/>
                      <a:gd name="T10" fmla="*/ 23 w 264"/>
                      <a:gd name="T11" fmla="*/ 59 h 266"/>
                      <a:gd name="T12" fmla="*/ 10 w 264"/>
                      <a:gd name="T13" fmla="*/ 83 h 266"/>
                      <a:gd name="T14" fmla="*/ 3 w 264"/>
                      <a:gd name="T15" fmla="*/ 107 h 266"/>
                      <a:gd name="T16" fmla="*/ 0 w 264"/>
                      <a:gd name="T17" fmla="*/ 133 h 266"/>
                      <a:gd name="T18" fmla="*/ 3 w 264"/>
                      <a:gd name="T19" fmla="*/ 161 h 266"/>
                      <a:gd name="T20" fmla="*/ 10 w 264"/>
                      <a:gd name="T21" fmla="*/ 185 h 266"/>
                      <a:gd name="T22" fmla="*/ 23 w 264"/>
                      <a:gd name="T23" fmla="*/ 208 h 266"/>
                      <a:gd name="T24" fmla="*/ 39 w 264"/>
                      <a:gd name="T25" fmla="*/ 227 h 266"/>
                      <a:gd name="T26" fmla="*/ 58 w 264"/>
                      <a:gd name="T27" fmla="*/ 243 h 266"/>
                      <a:gd name="T28" fmla="*/ 81 w 264"/>
                      <a:gd name="T29" fmla="*/ 256 h 266"/>
                      <a:gd name="T30" fmla="*/ 105 w 264"/>
                      <a:gd name="T31" fmla="*/ 263 h 266"/>
                      <a:gd name="T32" fmla="*/ 132 w 264"/>
                      <a:gd name="T33" fmla="*/ 266 h 266"/>
                      <a:gd name="T34" fmla="*/ 160 w 264"/>
                      <a:gd name="T35" fmla="*/ 263 h 266"/>
                      <a:gd name="T36" fmla="*/ 184 w 264"/>
                      <a:gd name="T37" fmla="*/ 256 h 266"/>
                      <a:gd name="T38" fmla="*/ 207 w 264"/>
                      <a:gd name="T39" fmla="*/ 243 h 266"/>
                      <a:gd name="T40" fmla="*/ 226 w 264"/>
                      <a:gd name="T41" fmla="*/ 227 h 266"/>
                      <a:gd name="T42" fmla="*/ 241 w 264"/>
                      <a:gd name="T43" fmla="*/ 208 h 266"/>
                      <a:gd name="T44" fmla="*/ 254 w 264"/>
                      <a:gd name="T45" fmla="*/ 185 h 266"/>
                      <a:gd name="T46" fmla="*/ 262 w 264"/>
                      <a:gd name="T47" fmla="*/ 161 h 266"/>
                      <a:gd name="T48" fmla="*/ 264 w 264"/>
                      <a:gd name="T49" fmla="*/ 133 h 266"/>
                      <a:gd name="T50" fmla="*/ 262 w 264"/>
                      <a:gd name="T51" fmla="*/ 107 h 266"/>
                      <a:gd name="T52" fmla="*/ 254 w 264"/>
                      <a:gd name="T53" fmla="*/ 83 h 266"/>
                      <a:gd name="T54" fmla="*/ 241 w 264"/>
                      <a:gd name="T55" fmla="*/ 59 h 266"/>
                      <a:gd name="T56" fmla="*/ 226 w 264"/>
                      <a:gd name="T57" fmla="*/ 39 h 266"/>
                      <a:gd name="T58" fmla="*/ 207 w 264"/>
                      <a:gd name="T59" fmla="*/ 23 h 266"/>
                      <a:gd name="T60" fmla="*/ 184 w 264"/>
                      <a:gd name="T61" fmla="*/ 10 h 266"/>
                      <a:gd name="T62" fmla="*/ 160 w 264"/>
                      <a:gd name="T63" fmla="*/ 3 h 266"/>
                      <a:gd name="T64" fmla="*/ 132 w 264"/>
                      <a:gd name="T65" fmla="*/ 0 h 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64"/>
                      <a:gd name="T100" fmla="*/ 0 h 266"/>
                      <a:gd name="T101" fmla="*/ 264 w 264"/>
                      <a:gd name="T102" fmla="*/ 266 h 2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64" h="266">
                        <a:moveTo>
                          <a:pt x="132" y="0"/>
                        </a:moveTo>
                        <a:lnTo>
                          <a:pt x="105" y="3"/>
                        </a:lnTo>
                        <a:lnTo>
                          <a:pt x="81" y="10"/>
                        </a:lnTo>
                        <a:lnTo>
                          <a:pt x="58" y="23"/>
                        </a:lnTo>
                        <a:lnTo>
                          <a:pt x="39" y="39"/>
                        </a:lnTo>
                        <a:lnTo>
                          <a:pt x="23" y="59"/>
                        </a:lnTo>
                        <a:lnTo>
                          <a:pt x="10" y="83"/>
                        </a:lnTo>
                        <a:lnTo>
                          <a:pt x="3" y="107"/>
                        </a:lnTo>
                        <a:lnTo>
                          <a:pt x="0" y="133"/>
                        </a:lnTo>
                        <a:lnTo>
                          <a:pt x="3" y="161"/>
                        </a:lnTo>
                        <a:lnTo>
                          <a:pt x="10" y="185"/>
                        </a:lnTo>
                        <a:lnTo>
                          <a:pt x="23" y="208"/>
                        </a:lnTo>
                        <a:lnTo>
                          <a:pt x="39" y="227"/>
                        </a:lnTo>
                        <a:lnTo>
                          <a:pt x="58" y="243"/>
                        </a:lnTo>
                        <a:lnTo>
                          <a:pt x="81" y="256"/>
                        </a:lnTo>
                        <a:lnTo>
                          <a:pt x="105" y="263"/>
                        </a:lnTo>
                        <a:lnTo>
                          <a:pt x="132" y="266"/>
                        </a:lnTo>
                        <a:lnTo>
                          <a:pt x="160" y="263"/>
                        </a:lnTo>
                        <a:lnTo>
                          <a:pt x="184" y="256"/>
                        </a:lnTo>
                        <a:lnTo>
                          <a:pt x="207" y="243"/>
                        </a:lnTo>
                        <a:lnTo>
                          <a:pt x="226" y="227"/>
                        </a:lnTo>
                        <a:lnTo>
                          <a:pt x="241" y="208"/>
                        </a:lnTo>
                        <a:lnTo>
                          <a:pt x="254" y="185"/>
                        </a:lnTo>
                        <a:lnTo>
                          <a:pt x="262" y="161"/>
                        </a:lnTo>
                        <a:lnTo>
                          <a:pt x="264" y="133"/>
                        </a:lnTo>
                        <a:lnTo>
                          <a:pt x="262" y="107"/>
                        </a:lnTo>
                        <a:lnTo>
                          <a:pt x="254" y="83"/>
                        </a:lnTo>
                        <a:lnTo>
                          <a:pt x="241" y="59"/>
                        </a:lnTo>
                        <a:lnTo>
                          <a:pt x="226" y="39"/>
                        </a:lnTo>
                        <a:lnTo>
                          <a:pt x="207" y="23"/>
                        </a:lnTo>
                        <a:lnTo>
                          <a:pt x="184" y="10"/>
                        </a:lnTo>
                        <a:lnTo>
                          <a:pt x="160" y="3"/>
                        </a:lnTo>
                        <a:lnTo>
                          <a:pt x="132" y="0"/>
                        </a:lnTo>
                        <a:close/>
                      </a:path>
                    </a:pathLst>
                  </a:custGeom>
                  <a:solidFill>
                    <a:srgbClr val="63D1E8"/>
                  </a:solidFill>
                  <a:ln w="9525">
                    <a:noFill/>
                    <a:round/>
                    <a:headEnd/>
                    <a:tailEnd/>
                  </a:ln>
                </p:spPr>
                <p:txBody>
                  <a:bodyPr/>
                  <a:lstStyle/>
                  <a:p>
                    <a:endParaRPr lang="en-GB" sz="1632"/>
                  </a:p>
                </p:txBody>
              </p:sp>
              <p:sp>
                <p:nvSpPr>
                  <p:cNvPr id="59" name="Freeform 14"/>
                  <p:cNvSpPr>
                    <a:spLocks/>
                  </p:cNvSpPr>
                  <p:nvPr/>
                </p:nvSpPr>
                <p:spPr bwMode="auto">
                  <a:xfrm>
                    <a:off x="906" y="296"/>
                    <a:ext cx="56" cy="71"/>
                  </a:xfrm>
                  <a:custGeom>
                    <a:avLst/>
                    <a:gdLst>
                      <a:gd name="T0" fmla="*/ 3 w 56"/>
                      <a:gd name="T1" fmla="*/ 71 h 71"/>
                      <a:gd name="T2" fmla="*/ 56 w 56"/>
                      <a:gd name="T3" fmla="*/ 29 h 71"/>
                      <a:gd name="T4" fmla="*/ 56 w 56"/>
                      <a:gd name="T5" fmla="*/ 20 h 71"/>
                      <a:gd name="T6" fmla="*/ 55 w 56"/>
                      <a:gd name="T7" fmla="*/ 13 h 71"/>
                      <a:gd name="T8" fmla="*/ 53 w 56"/>
                      <a:gd name="T9" fmla="*/ 7 h 71"/>
                      <a:gd name="T10" fmla="*/ 52 w 56"/>
                      <a:gd name="T11" fmla="*/ 0 h 71"/>
                      <a:gd name="T12" fmla="*/ 0 w 56"/>
                      <a:gd name="T13" fmla="*/ 59 h 71"/>
                      <a:gd name="T14" fmla="*/ 2 w 56"/>
                      <a:gd name="T15" fmla="*/ 62 h 71"/>
                      <a:gd name="T16" fmla="*/ 2 w 56"/>
                      <a:gd name="T17" fmla="*/ 65 h 71"/>
                      <a:gd name="T18" fmla="*/ 3 w 56"/>
                      <a:gd name="T19" fmla="*/ 68 h 71"/>
                      <a:gd name="T20" fmla="*/ 3 w 56"/>
                      <a:gd name="T21" fmla="*/ 71 h 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71"/>
                      <a:gd name="T35" fmla="*/ 56 w 56"/>
                      <a:gd name="T36" fmla="*/ 71 h 7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71">
                        <a:moveTo>
                          <a:pt x="3" y="71"/>
                        </a:moveTo>
                        <a:lnTo>
                          <a:pt x="56" y="29"/>
                        </a:lnTo>
                        <a:lnTo>
                          <a:pt x="56" y="20"/>
                        </a:lnTo>
                        <a:lnTo>
                          <a:pt x="55" y="13"/>
                        </a:lnTo>
                        <a:lnTo>
                          <a:pt x="53" y="7"/>
                        </a:lnTo>
                        <a:lnTo>
                          <a:pt x="52" y="0"/>
                        </a:lnTo>
                        <a:lnTo>
                          <a:pt x="0" y="59"/>
                        </a:lnTo>
                        <a:lnTo>
                          <a:pt x="2" y="62"/>
                        </a:lnTo>
                        <a:lnTo>
                          <a:pt x="2" y="65"/>
                        </a:lnTo>
                        <a:lnTo>
                          <a:pt x="3" y="68"/>
                        </a:lnTo>
                        <a:lnTo>
                          <a:pt x="3" y="71"/>
                        </a:lnTo>
                        <a:close/>
                      </a:path>
                    </a:pathLst>
                  </a:custGeom>
                  <a:solidFill>
                    <a:srgbClr val="82FF00"/>
                  </a:solidFill>
                  <a:ln w="9525">
                    <a:noFill/>
                    <a:round/>
                    <a:headEnd/>
                    <a:tailEnd/>
                  </a:ln>
                </p:spPr>
                <p:txBody>
                  <a:bodyPr/>
                  <a:lstStyle/>
                  <a:p>
                    <a:endParaRPr lang="en-GB" sz="1632"/>
                  </a:p>
                </p:txBody>
              </p:sp>
              <p:sp>
                <p:nvSpPr>
                  <p:cNvPr id="60" name="Freeform 15"/>
                  <p:cNvSpPr>
                    <a:spLocks/>
                  </p:cNvSpPr>
                  <p:nvPr/>
                </p:nvSpPr>
                <p:spPr bwMode="auto">
                  <a:xfrm>
                    <a:off x="676" y="430"/>
                    <a:ext cx="332" cy="291"/>
                  </a:xfrm>
                  <a:custGeom>
                    <a:avLst/>
                    <a:gdLst>
                      <a:gd name="T0" fmla="*/ 332 w 332"/>
                      <a:gd name="T1" fmla="*/ 48 h 291"/>
                      <a:gd name="T2" fmla="*/ 329 w 332"/>
                      <a:gd name="T3" fmla="*/ 37 h 291"/>
                      <a:gd name="T4" fmla="*/ 325 w 332"/>
                      <a:gd name="T5" fmla="*/ 28 h 291"/>
                      <a:gd name="T6" fmla="*/ 319 w 332"/>
                      <a:gd name="T7" fmla="*/ 19 h 291"/>
                      <a:gd name="T8" fmla="*/ 312 w 332"/>
                      <a:gd name="T9" fmla="*/ 11 h 291"/>
                      <a:gd name="T10" fmla="*/ 302 w 332"/>
                      <a:gd name="T11" fmla="*/ 6 h 291"/>
                      <a:gd name="T12" fmla="*/ 292 w 332"/>
                      <a:gd name="T13" fmla="*/ 2 h 291"/>
                      <a:gd name="T14" fmla="*/ 282 w 332"/>
                      <a:gd name="T15" fmla="*/ 0 h 291"/>
                      <a:gd name="T16" fmla="*/ 270 w 332"/>
                      <a:gd name="T17" fmla="*/ 0 h 291"/>
                      <a:gd name="T18" fmla="*/ 259 w 332"/>
                      <a:gd name="T19" fmla="*/ 3 h 291"/>
                      <a:gd name="T20" fmla="*/ 250 w 332"/>
                      <a:gd name="T21" fmla="*/ 6 h 291"/>
                      <a:gd name="T22" fmla="*/ 242 w 332"/>
                      <a:gd name="T23" fmla="*/ 13 h 291"/>
                      <a:gd name="T24" fmla="*/ 234 w 332"/>
                      <a:gd name="T25" fmla="*/ 21 h 291"/>
                      <a:gd name="T26" fmla="*/ 229 w 332"/>
                      <a:gd name="T27" fmla="*/ 29 h 291"/>
                      <a:gd name="T28" fmla="*/ 224 w 332"/>
                      <a:gd name="T29" fmla="*/ 39 h 291"/>
                      <a:gd name="T30" fmla="*/ 223 w 332"/>
                      <a:gd name="T31" fmla="*/ 51 h 291"/>
                      <a:gd name="T32" fmla="*/ 223 w 332"/>
                      <a:gd name="T33" fmla="*/ 63 h 291"/>
                      <a:gd name="T34" fmla="*/ 227 w 332"/>
                      <a:gd name="T35" fmla="*/ 77 h 291"/>
                      <a:gd name="T36" fmla="*/ 234 w 332"/>
                      <a:gd name="T37" fmla="*/ 90 h 291"/>
                      <a:gd name="T38" fmla="*/ 244 w 332"/>
                      <a:gd name="T39" fmla="*/ 100 h 291"/>
                      <a:gd name="T40" fmla="*/ 257 w 332"/>
                      <a:gd name="T41" fmla="*/ 107 h 291"/>
                      <a:gd name="T42" fmla="*/ 250 w 332"/>
                      <a:gd name="T43" fmla="*/ 123 h 291"/>
                      <a:gd name="T44" fmla="*/ 243 w 332"/>
                      <a:gd name="T45" fmla="*/ 141 h 291"/>
                      <a:gd name="T46" fmla="*/ 234 w 332"/>
                      <a:gd name="T47" fmla="*/ 155 h 291"/>
                      <a:gd name="T48" fmla="*/ 223 w 332"/>
                      <a:gd name="T49" fmla="*/ 169 h 291"/>
                      <a:gd name="T50" fmla="*/ 211 w 332"/>
                      <a:gd name="T51" fmla="*/ 184 h 291"/>
                      <a:gd name="T52" fmla="*/ 199 w 332"/>
                      <a:gd name="T53" fmla="*/ 197 h 291"/>
                      <a:gd name="T54" fmla="*/ 184 w 332"/>
                      <a:gd name="T55" fmla="*/ 208 h 291"/>
                      <a:gd name="T56" fmla="*/ 170 w 332"/>
                      <a:gd name="T57" fmla="*/ 219 h 291"/>
                      <a:gd name="T58" fmla="*/ 150 w 332"/>
                      <a:gd name="T59" fmla="*/ 230 h 291"/>
                      <a:gd name="T60" fmla="*/ 128 w 332"/>
                      <a:gd name="T61" fmla="*/ 239 h 291"/>
                      <a:gd name="T62" fmla="*/ 108 w 332"/>
                      <a:gd name="T63" fmla="*/ 246 h 291"/>
                      <a:gd name="T64" fmla="*/ 87 w 332"/>
                      <a:gd name="T65" fmla="*/ 250 h 291"/>
                      <a:gd name="T66" fmla="*/ 65 w 332"/>
                      <a:gd name="T67" fmla="*/ 252 h 291"/>
                      <a:gd name="T68" fmla="*/ 43 w 332"/>
                      <a:gd name="T69" fmla="*/ 252 h 291"/>
                      <a:gd name="T70" fmla="*/ 22 w 332"/>
                      <a:gd name="T71" fmla="*/ 250 h 291"/>
                      <a:gd name="T72" fmla="*/ 0 w 332"/>
                      <a:gd name="T73" fmla="*/ 246 h 291"/>
                      <a:gd name="T74" fmla="*/ 2 w 332"/>
                      <a:gd name="T75" fmla="*/ 285 h 291"/>
                      <a:gd name="T76" fmla="*/ 25 w 332"/>
                      <a:gd name="T77" fmla="*/ 289 h 291"/>
                      <a:gd name="T78" fmla="*/ 49 w 332"/>
                      <a:gd name="T79" fmla="*/ 291 h 291"/>
                      <a:gd name="T80" fmla="*/ 72 w 332"/>
                      <a:gd name="T81" fmla="*/ 289 h 291"/>
                      <a:gd name="T82" fmla="*/ 97 w 332"/>
                      <a:gd name="T83" fmla="*/ 287 h 291"/>
                      <a:gd name="T84" fmla="*/ 121 w 332"/>
                      <a:gd name="T85" fmla="*/ 281 h 291"/>
                      <a:gd name="T86" fmla="*/ 144 w 332"/>
                      <a:gd name="T87" fmla="*/ 274 h 291"/>
                      <a:gd name="T88" fmla="*/ 167 w 332"/>
                      <a:gd name="T89" fmla="*/ 263 h 291"/>
                      <a:gd name="T90" fmla="*/ 188 w 332"/>
                      <a:gd name="T91" fmla="*/ 250 h 291"/>
                      <a:gd name="T92" fmla="*/ 207 w 332"/>
                      <a:gd name="T93" fmla="*/ 237 h 291"/>
                      <a:gd name="T94" fmla="*/ 226 w 332"/>
                      <a:gd name="T95" fmla="*/ 223 h 291"/>
                      <a:gd name="T96" fmla="*/ 242 w 332"/>
                      <a:gd name="T97" fmla="*/ 206 h 291"/>
                      <a:gd name="T98" fmla="*/ 256 w 332"/>
                      <a:gd name="T99" fmla="*/ 188 h 291"/>
                      <a:gd name="T100" fmla="*/ 269 w 332"/>
                      <a:gd name="T101" fmla="*/ 169 h 291"/>
                      <a:gd name="T102" fmla="*/ 279 w 332"/>
                      <a:gd name="T103" fmla="*/ 151 h 291"/>
                      <a:gd name="T104" fmla="*/ 289 w 332"/>
                      <a:gd name="T105" fmla="*/ 129 h 291"/>
                      <a:gd name="T106" fmla="*/ 296 w 332"/>
                      <a:gd name="T107" fmla="*/ 107 h 291"/>
                      <a:gd name="T108" fmla="*/ 312 w 332"/>
                      <a:gd name="T109" fmla="*/ 99 h 291"/>
                      <a:gd name="T110" fmla="*/ 323 w 332"/>
                      <a:gd name="T111" fmla="*/ 84 h 291"/>
                      <a:gd name="T112" fmla="*/ 331 w 332"/>
                      <a:gd name="T113" fmla="*/ 67 h 291"/>
                      <a:gd name="T114" fmla="*/ 332 w 332"/>
                      <a:gd name="T115" fmla="*/ 48 h 29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32"/>
                      <a:gd name="T175" fmla="*/ 0 h 291"/>
                      <a:gd name="T176" fmla="*/ 332 w 332"/>
                      <a:gd name="T177" fmla="*/ 291 h 29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32" h="291">
                        <a:moveTo>
                          <a:pt x="332" y="48"/>
                        </a:moveTo>
                        <a:lnTo>
                          <a:pt x="329" y="37"/>
                        </a:lnTo>
                        <a:lnTo>
                          <a:pt x="325" y="28"/>
                        </a:lnTo>
                        <a:lnTo>
                          <a:pt x="319" y="19"/>
                        </a:lnTo>
                        <a:lnTo>
                          <a:pt x="312" y="11"/>
                        </a:lnTo>
                        <a:lnTo>
                          <a:pt x="302" y="6"/>
                        </a:lnTo>
                        <a:lnTo>
                          <a:pt x="292" y="2"/>
                        </a:lnTo>
                        <a:lnTo>
                          <a:pt x="282" y="0"/>
                        </a:lnTo>
                        <a:lnTo>
                          <a:pt x="270" y="0"/>
                        </a:lnTo>
                        <a:lnTo>
                          <a:pt x="259" y="3"/>
                        </a:lnTo>
                        <a:lnTo>
                          <a:pt x="250" y="6"/>
                        </a:lnTo>
                        <a:lnTo>
                          <a:pt x="242" y="13"/>
                        </a:lnTo>
                        <a:lnTo>
                          <a:pt x="234" y="21"/>
                        </a:lnTo>
                        <a:lnTo>
                          <a:pt x="229" y="29"/>
                        </a:lnTo>
                        <a:lnTo>
                          <a:pt x="224" y="39"/>
                        </a:lnTo>
                        <a:lnTo>
                          <a:pt x="223" y="51"/>
                        </a:lnTo>
                        <a:lnTo>
                          <a:pt x="223" y="63"/>
                        </a:lnTo>
                        <a:lnTo>
                          <a:pt x="227" y="77"/>
                        </a:lnTo>
                        <a:lnTo>
                          <a:pt x="234" y="90"/>
                        </a:lnTo>
                        <a:lnTo>
                          <a:pt x="244" y="100"/>
                        </a:lnTo>
                        <a:lnTo>
                          <a:pt x="257" y="107"/>
                        </a:lnTo>
                        <a:lnTo>
                          <a:pt x="250" y="123"/>
                        </a:lnTo>
                        <a:lnTo>
                          <a:pt x="243" y="141"/>
                        </a:lnTo>
                        <a:lnTo>
                          <a:pt x="234" y="155"/>
                        </a:lnTo>
                        <a:lnTo>
                          <a:pt x="223" y="169"/>
                        </a:lnTo>
                        <a:lnTo>
                          <a:pt x="211" y="184"/>
                        </a:lnTo>
                        <a:lnTo>
                          <a:pt x="199" y="197"/>
                        </a:lnTo>
                        <a:lnTo>
                          <a:pt x="184" y="208"/>
                        </a:lnTo>
                        <a:lnTo>
                          <a:pt x="170" y="219"/>
                        </a:lnTo>
                        <a:lnTo>
                          <a:pt x="150" y="230"/>
                        </a:lnTo>
                        <a:lnTo>
                          <a:pt x="128" y="239"/>
                        </a:lnTo>
                        <a:lnTo>
                          <a:pt x="108" y="246"/>
                        </a:lnTo>
                        <a:lnTo>
                          <a:pt x="87" y="250"/>
                        </a:lnTo>
                        <a:lnTo>
                          <a:pt x="65" y="252"/>
                        </a:lnTo>
                        <a:lnTo>
                          <a:pt x="43" y="252"/>
                        </a:lnTo>
                        <a:lnTo>
                          <a:pt x="22" y="250"/>
                        </a:lnTo>
                        <a:lnTo>
                          <a:pt x="0" y="246"/>
                        </a:lnTo>
                        <a:lnTo>
                          <a:pt x="2" y="285"/>
                        </a:lnTo>
                        <a:lnTo>
                          <a:pt x="25" y="289"/>
                        </a:lnTo>
                        <a:lnTo>
                          <a:pt x="49" y="291"/>
                        </a:lnTo>
                        <a:lnTo>
                          <a:pt x="72" y="289"/>
                        </a:lnTo>
                        <a:lnTo>
                          <a:pt x="97" y="287"/>
                        </a:lnTo>
                        <a:lnTo>
                          <a:pt x="121" y="281"/>
                        </a:lnTo>
                        <a:lnTo>
                          <a:pt x="144" y="274"/>
                        </a:lnTo>
                        <a:lnTo>
                          <a:pt x="167" y="263"/>
                        </a:lnTo>
                        <a:lnTo>
                          <a:pt x="188" y="250"/>
                        </a:lnTo>
                        <a:lnTo>
                          <a:pt x="207" y="237"/>
                        </a:lnTo>
                        <a:lnTo>
                          <a:pt x="226" y="223"/>
                        </a:lnTo>
                        <a:lnTo>
                          <a:pt x="242" y="206"/>
                        </a:lnTo>
                        <a:lnTo>
                          <a:pt x="256" y="188"/>
                        </a:lnTo>
                        <a:lnTo>
                          <a:pt x="269" y="169"/>
                        </a:lnTo>
                        <a:lnTo>
                          <a:pt x="279" y="151"/>
                        </a:lnTo>
                        <a:lnTo>
                          <a:pt x="289" y="129"/>
                        </a:lnTo>
                        <a:lnTo>
                          <a:pt x="296" y="107"/>
                        </a:lnTo>
                        <a:lnTo>
                          <a:pt x="312" y="99"/>
                        </a:lnTo>
                        <a:lnTo>
                          <a:pt x="323" y="84"/>
                        </a:lnTo>
                        <a:lnTo>
                          <a:pt x="331" y="67"/>
                        </a:lnTo>
                        <a:lnTo>
                          <a:pt x="332" y="48"/>
                        </a:lnTo>
                        <a:close/>
                      </a:path>
                    </a:pathLst>
                  </a:custGeom>
                  <a:solidFill>
                    <a:srgbClr val="000000"/>
                  </a:solidFill>
                  <a:ln w="9525">
                    <a:noFill/>
                    <a:round/>
                    <a:headEnd/>
                    <a:tailEnd/>
                  </a:ln>
                </p:spPr>
                <p:txBody>
                  <a:bodyPr/>
                  <a:lstStyle/>
                  <a:p>
                    <a:endParaRPr lang="en-GB" sz="1632"/>
                  </a:p>
                </p:txBody>
              </p:sp>
              <p:sp>
                <p:nvSpPr>
                  <p:cNvPr id="61" name="Freeform 16"/>
                  <p:cNvSpPr>
                    <a:spLocks/>
                  </p:cNvSpPr>
                  <p:nvPr/>
                </p:nvSpPr>
                <p:spPr bwMode="auto">
                  <a:xfrm>
                    <a:off x="0" y="422"/>
                    <a:ext cx="1380" cy="846"/>
                  </a:xfrm>
                  <a:custGeom>
                    <a:avLst/>
                    <a:gdLst>
                      <a:gd name="T0" fmla="*/ 885 w 1380"/>
                      <a:gd name="T1" fmla="*/ 297 h 846"/>
                      <a:gd name="T2" fmla="*/ 908 w 1380"/>
                      <a:gd name="T3" fmla="*/ 265 h 846"/>
                      <a:gd name="T4" fmla="*/ 928 w 1380"/>
                      <a:gd name="T5" fmla="*/ 228 h 846"/>
                      <a:gd name="T6" fmla="*/ 948 w 1380"/>
                      <a:gd name="T7" fmla="*/ 180 h 846"/>
                      <a:gd name="T8" fmla="*/ 961 w 1380"/>
                      <a:gd name="T9" fmla="*/ 120 h 846"/>
                      <a:gd name="T10" fmla="*/ 964 w 1380"/>
                      <a:gd name="T11" fmla="*/ 99 h 846"/>
                      <a:gd name="T12" fmla="*/ 964 w 1380"/>
                      <a:gd name="T13" fmla="*/ 81 h 846"/>
                      <a:gd name="T14" fmla="*/ 909 w 1380"/>
                      <a:gd name="T15" fmla="*/ 111 h 846"/>
                      <a:gd name="T16" fmla="*/ 910 w 1380"/>
                      <a:gd name="T17" fmla="*/ 121 h 846"/>
                      <a:gd name="T18" fmla="*/ 910 w 1380"/>
                      <a:gd name="T19" fmla="*/ 130 h 846"/>
                      <a:gd name="T20" fmla="*/ 909 w 1380"/>
                      <a:gd name="T21" fmla="*/ 147 h 846"/>
                      <a:gd name="T22" fmla="*/ 899 w 1380"/>
                      <a:gd name="T23" fmla="*/ 186 h 846"/>
                      <a:gd name="T24" fmla="*/ 875 w 1380"/>
                      <a:gd name="T25" fmla="*/ 231 h 846"/>
                      <a:gd name="T26" fmla="*/ 847 w 1380"/>
                      <a:gd name="T27" fmla="*/ 255 h 846"/>
                      <a:gd name="T28" fmla="*/ 817 w 1380"/>
                      <a:gd name="T29" fmla="*/ 244 h 846"/>
                      <a:gd name="T30" fmla="*/ 824 w 1380"/>
                      <a:gd name="T31" fmla="*/ 157 h 846"/>
                      <a:gd name="T32" fmla="*/ 849 w 1380"/>
                      <a:gd name="T33" fmla="*/ 112 h 846"/>
                      <a:gd name="T34" fmla="*/ 876 w 1380"/>
                      <a:gd name="T35" fmla="*/ 88 h 846"/>
                      <a:gd name="T36" fmla="*/ 898 w 1380"/>
                      <a:gd name="T37" fmla="*/ 89 h 846"/>
                      <a:gd name="T38" fmla="*/ 906 w 1380"/>
                      <a:gd name="T39" fmla="*/ 99 h 846"/>
                      <a:gd name="T40" fmla="*/ 946 w 1380"/>
                      <a:gd name="T41" fmla="*/ 17 h 846"/>
                      <a:gd name="T42" fmla="*/ 912 w 1380"/>
                      <a:gd name="T43" fmla="*/ 0 h 846"/>
                      <a:gd name="T44" fmla="*/ 857 w 1380"/>
                      <a:gd name="T45" fmla="*/ 31 h 846"/>
                      <a:gd name="T46" fmla="*/ 804 w 1380"/>
                      <a:gd name="T47" fmla="*/ 109 h 846"/>
                      <a:gd name="T48" fmla="*/ 771 w 1380"/>
                      <a:gd name="T49" fmla="*/ 211 h 846"/>
                      <a:gd name="T50" fmla="*/ 770 w 1380"/>
                      <a:gd name="T51" fmla="*/ 294 h 846"/>
                      <a:gd name="T52" fmla="*/ 801 w 1380"/>
                      <a:gd name="T53" fmla="*/ 339 h 846"/>
                      <a:gd name="T54" fmla="*/ 826 w 1380"/>
                      <a:gd name="T55" fmla="*/ 341 h 846"/>
                      <a:gd name="T56" fmla="*/ 852 w 1380"/>
                      <a:gd name="T57" fmla="*/ 328 h 846"/>
                      <a:gd name="T58" fmla="*/ 893 w 1380"/>
                      <a:gd name="T59" fmla="*/ 450 h 846"/>
                      <a:gd name="T60" fmla="*/ 864 w 1380"/>
                      <a:gd name="T61" fmla="*/ 514 h 846"/>
                      <a:gd name="T62" fmla="*/ 821 w 1380"/>
                      <a:gd name="T63" fmla="*/ 569 h 846"/>
                      <a:gd name="T64" fmla="*/ 767 w 1380"/>
                      <a:gd name="T65" fmla="*/ 614 h 846"/>
                      <a:gd name="T66" fmla="*/ 704 w 1380"/>
                      <a:gd name="T67" fmla="*/ 643 h 846"/>
                      <a:gd name="T68" fmla="*/ 635 w 1380"/>
                      <a:gd name="T69" fmla="*/ 657 h 846"/>
                      <a:gd name="T70" fmla="*/ 557 w 1380"/>
                      <a:gd name="T71" fmla="*/ 654 h 846"/>
                      <a:gd name="T72" fmla="*/ 484 w 1380"/>
                      <a:gd name="T73" fmla="*/ 631 h 846"/>
                      <a:gd name="T74" fmla="*/ 421 w 1380"/>
                      <a:gd name="T75" fmla="*/ 591 h 846"/>
                      <a:gd name="T76" fmla="*/ 369 w 1380"/>
                      <a:gd name="T77" fmla="*/ 536 h 846"/>
                      <a:gd name="T78" fmla="*/ 332 w 1380"/>
                      <a:gd name="T79" fmla="*/ 468 h 846"/>
                      <a:gd name="T80" fmla="*/ 299 w 1380"/>
                      <a:gd name="T81" fmla="*/ 419 h 846"/>
                      <a:gd name="T82" fmla="*/ 210 w 1380"/>
                      <a:gd name="T83" fmla="*/ 427 h 846"/>
                      <a:gd name="T84" fmla="*/ 132 w 1380"/>
                      <a:gd name="T85" fmla="*/ 455 h 846"/>
                      <a:gd name="T86" fmla="*/ 67 w 1380"/>
                      <a:gd name="T87" fmla="*/ 498 h 846"/>
                      <a:gd name="T88" fmla="*/ 23 w 1380"/>
                      <a:gd name="T89" fmla="*/ 560 h 846"/>
                      <a:gd name="T90" fmla="*/ 1 w 1380"/>
                      <a:gd name="T91" fmla="*/ 640 h 846"/>
                      <a:gd name="T92" fmla="*/ 98 w 1380"/>
                      <a:gd name="T93" fmla="*/ 845 h 846"/>
                      <a:gd name="T94" fmla="*/ 138 w 1380"/>
                      <a:gd name="T95" fmla="*/ 781 h 846"/>
                      <a:gd name="T96" fmla="*/ 204 w 1380"/>
                      <a:gd name="T97" fmla="*/ 742 h 846"/>
                      <a:gd name="T98" fmla="*/ 283 w 1380"/>
                      <a:gd name="T99" fmla="*/ 735 h 846"/>
                      <a:gd name="T100" fmla="*/ 353 w 1380"/>
                      <a:gd name="T101" fmla="*/ 765 h 846"/>
                      <a:gd name="T102" fmla="*/ 404 w 1380"/>
                      <a:gd name="T103" fmla="*/ 822 h 846"/>
                      <a:gd name="T104" fmla="*/ 467 w 1380"/>
                      <a:gd name="T105" fmla="*/ 846 h 846"/>
                      <a:gd name="T106" fmla="*/ 958 w 1380"/>
                      <a:gd name="T107" fmla="*/ 800 h 846"/>
                      <a:gd name="T108" fmla="*/ 1015 w 1380"/>
                      <a:gd name="T109" fmla="*/ 752 h 846"/>
                      <a:gd name="T110" fmla="*/ 1091 w 1380"/>
                      <a:gd name="T111" fmla="*/ 734 h 846"/>
                      <a:gd name="T112" fmla="*/ 1167 w 1380"/>
                      <a:gd name="T113" fmla="*/ 752 h 846"/>
                      <a:gd name="T114" fmla="*/ 1225 w 1380"/>
                      <a:gd name="T115" fmla="*/ 800 h 846"/>
                      <a:gd name="T116" fmla="*/ 1380 w 1380"/>
                      <a:gd name="T117" fmla="*/ 846 h 84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80"/>
                      <a:gd name="T178" fmla="*/ 0 h 846"/>
                      <a:gd name="T179" fmla="*/ 1380 w 1380"/>
                      <a:gd name="T180" fmla="*/ 846 h 84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80" h="846">
                        <a:moveTo>
                          <a:pt x="1257" y="495"/>
                        </a:moveTo>
                        <a:lnTo>
                          <a:pt x="939" y="426"/>
                        </a:lnTo>
                        <a:lnTo>
                          <a:pt x="885" y="297"/>
                        </a:lnTo>
                        <a:lnTo>
                          <a:pt x="893" y="287"/>
                        </a:lnTo>
                        <a:lnTo>
                          <a:pt x="900" y="277"/>
                        </a:lnTo>
                        <a:lnTo>
                          <a:pt x="908" y="265"/>
                        </a:lnTo>
                        <a:lnTo>
                          <a:pt x="915" y="254"/>
                        </a:lnTo>
                        <a:lnTo>
                          <a:pt x="922" y="242"/>
                        </a:lnTo>
                        <a:lnTo>
                          <a:pt x="928" y="228"/>
                        </a:lnTo>
                        <a:lnTo>
                          <a:pt x="935" y="215"/>
                        </a:lnTo>
                        <a:lnTo>
                          <a:pt x="941" y="200"/>
                        </a:lnTo>
                        <a:lnTo>
                          <a:pt x="948" y="180"/>
                        </a:lnTo>
                        <a:lnTo>
                          <a:pt x="954" y="160"/>
                        </a:lnTo>
                        <a:lnTo>
                          <a:pt x="958" y="140"/>
                        </a:lnTo>
                        <a:lnTo>
                          <a:pt x="961" y="120"/>
                        </a:lnTo>
                        <a:lnTo>
                          <a:pt x="962" y="112"/>
                        </a:lnTo>
                        <a:lnTo>
                          <a:pt x="962" y="105"/>
                        </a:lnTo>
                        <a:lnTo>
                          <a:pt x="964" y="99"/>
                        </a:lnTo>
                        <a:lnTo>
                          <a:pt x="964" y="92"/>
                        </a:lnTo>
                        <a:lnTo>
                          <a:pt x="964" y="86"/>
                        </a:lnTo>
                        <a:lnTo>
                          <a:pt x="964" y="81"/>
                        </a:lnTo>
                        <a:lnTo>
                          <a:pt x="964" y="75"/>
                        </a:lnTo>
                        <a:lnTo>
                          <a:pt x="962" y="69"/>
                        </a:lnTo>
                        <a:lnTo>
                          <a:pt x="909" y="111"/>
                        </a:lnTo>
                        <a:lnTo>
                          <a:pt x="910" y="114"/>
                        </a:lnTo>
                        <a:lnTo>
                          <a:pt x="910" y="118"/>
                        </a:lnTo>
                        <a:lnTo>
                          <a:pt x="910" y="121"/>
                        </a:lnTo>
                        <a:lnTo>
                          <a:pt x="910" y="125"/>
                        </a:lnTo>
                        <a:lnTo>
                          <a:pt x="910" y="128"/>
                        </a:lnTo>
                        <a:lnTo>
                          <a:pt x="910" y="130"/>
                        </a:lnTo>
                        <a:lnTo>
                          <a:pt x="910" y="133"/>
                        </a:lnTo>
                        <a:lnTo>
                          <a:pt x="910" y="135"/>
                        </a:lnTo>
                        <a:lnTo>
                          <a:pt x="909" y="147"/>
                        </a:lnTo>
                        <a:lnTo>
                          <a:pt x="908" y="160"/>
                        </a:lnTo>
                        <a:lnTo>
                          <a:pt x="903" y="173"/>
                        </a:lnTo>
                        <a:lnTo>
                          <a:pt x="899" y="186"/>
                        </a:lnTo>
                        <a:lnTo>
                          <a:pt x="892" y="202"/>
                        </a:lnTo>
                        <a:lnTo>
                          <a:pt x="883" y="218"/>
                        </a:lnTo>
                        <a:lnTo>
                          <a:pt x="875" y="231"/>
                        </a:lnTo>
                        <a:lnTo>
                          <a:pt x="866" y="241"/>
                        </a:lnTo>
                        <a:lnTo>
                          <a:pt x="856" y="250"/>
                        </a:lnTo>
                        <a:lnTo>
                          <a:pt x="847" y="255"/>
                        </a:lnTo>
                        <a:lnTo>
                          <a:pt x="839" y="257"/>
                        </a:lnTo>
                        <a:lnTo>
                          <a:pt x="830" y="255"/>
                        </a:lnTo>
                        <a:lnTo>
                          <a:pt x="817" y="244"/>
                        </a:lnTo>
                        <a:lnTo>
                          <a:pt x="813" y="221"/>
                        </a:lnTo>
                        <a:lnTo>
                          <a:pt x="814" y="190"/>
                        </a:lnTo>
                        <a:lnTo>
                          <a:pt x="824" y="157"/>
                        </a:lnTo>
                        <a:lnTo>
                          <a:pt x="831" y="141"/>
                        </a:lnTo>
                        <a:lnTo>
                          <a:pt x="840" y="125"/>
                        </a:lnTo>
                        <a:lnTo>
                          <a:pt x="849" y="112"/>
                        </a:lnTo>
                        <a:lnTo>
                          <a:pt x="857" y="102"/>
                        </a:lnTo>
                        <a:lnTo>
                          <a:pt x="867" y="94"/>
                        </a:lnTo>
                        <a:lnTo>
                          <a:pt x="876" y="88"/>
                        </a:lnTo>
                        <a:lnTo>
                          <a:pt x="885" y="86"/>
                        </a:lnTo>
                        <a:lnTo>
                          <a:pt x="893" y="88"/>
                        </a:lnTo>
                        <a:lnTo>
                          <a:pt x="898" y="89"/>
                        </a:lnTo>
                        <a:lnTo>
                          <a:pt x="900" y="92"/>
                        </a:lnTo>
                        <a:lnTo>
                          <a:pt x="903" y="95"/>
                        </a:lnTo>
                        <a:lnTo>
                          <a:pt x="906" y="99"/>
                        </a:lnTo>
                        <a:lnTo>
                          <a:pt x="958" y="40"/>
                        </a:lnTo>
                        <a:lnTo>
                          <a:pt x="952" y="27"/>
                        </a:lnTo>
                        <a:lnTo>
                          <a:pt x="946" y="17"/>
                        </a:lnTo>
                        <a:lnTo>
                          <a:pt x="938" y="8"/>
                        </a:lnTo>
                        <a:lnTo>
                          <a:pt x="929" y="3"/>
                        </a:lnTo>
                        <a:lnTo>
                          <a:pt x="912" y="0"/>
                        </a:lnTo>
                        <a:lnTo>
                          <a:pt x="895" y="4"/>
                        </a:lnTo>
                        <a:lnTo>
                          <a:pt x="876" y="16"/>
                        </a:lnTo>
                        <a:lnTo>
                          <a:pt x="857" y="31"/>
                        </a:lnTo>
                        <a:lnTo>
                          <a:pt x="839" y="53"/>
                        </a:lnTo>
                        <a:lnTo>
                          <a:pt x="820" y="79"/>
                        </a:lnTo>
                        <a:lnTo>
                          <a:pt x="804" y="109"/>
                        </a:lnTo>
                        <a:lnTo>
                          <a:pt x="790" y="143"/>
                        </a:lnTo>
                        <a:lnTo>
                          <a:pt x="778" y="177"/>
                        </a:lnTo>
                        <a:lnTo>
                          <a:pt x="771" y="211"/>
                        </a:lnTo>
                        <a:lnTo>
                          <a:pt x="767" y="241"/>
                        </a:lnTo>
                        <a:lnTo>
                          <a:pt x="767" y="270"/>
                        </a:lnTo>
                        <a:lnTo>
                          <a:pt x="770" y="294"/>
                        </a:lnTo>
                        <a:lnTo>
                          <a:pt x="777" y="315"/>
                        </a:lnTo>
                        <a:lnTo>
                          <a:pt x="787" y="330"/>
                        </a:lnTo>
                        <a:lnTo>
                          <a:pt x="801" y="339"/>
                        </a:lnTo>
                        <a:lnTo>
                          <a:pt x="808" y="342"/>
                        </a:lnTo>
                        <a:lnTo>
                          <a:pt x="817" y="342"/>
                        </a:lnTo>
                        <a:lnTo>
                          <a:pt x="826" y="341"/>
                        </a:lnTo>
                        <a:lnTo>
                          <a:pt x="834" y="338"/>
                        </a:lnTo>
                        <a:lnTo>
                          <a:pt x="843" y="333"/>
                        </a:lnTo>
                        <a:lnTo>
                          <a:pt x="852" y="328"/>
                        </a:lnTo>
                        <a:lnTo>
                          <a:pt x="862" y="320"/>
                        </a:lnTo>
                        <a:lnTo>
                          <a:pt x="870" y="312"/>
                        </a:lnTo>
                        <a:lnTo>
                          <a:pt x="893" y="450"/>
                        </a:lnTo>
                        <a:lnTo>
                          <a:pt x="885" y="472"/>
                        </a:lnTo>
                        <a:lnTo>
                          <a:pt x="876" y="494"/>
                        </a:lnTo>
                        <a:lnTo>
                          <a:pt x="864" y="514"/>
                        </a:lnTo>
                        <a:lnTo>
                          <a:pt x="852" y="534"/>
                        </a:lnTo>
                        <a:lnTo>
                          <a:pt x="837" y="553"/>
                        </a:lnTo>
                        <a:lnTo>
                          <a:pt x="821" y="569"/>
                        </a:lnTo>
                        <a:lnTo>
                          <a:pt x="804" y="585"/>
                        </a:lnTo>
                        <a:lnTo>
                          <a:pt x="787" y="599"/>
                        </a:lnTo>
                        <a:lnTo>
                          <a:pt x="767" y="614"/>
                        </a:lnTo>
                        <a:lnTo>
                          <a:pt x="747" y="625"/>
                        </a:lnTo>
                        <a:lnTo>
                          <a:pt x="727" y="635"/>
                        </a:lnTo>
                        <a:lnTo>
                          <a:pt x="704" y="643"/>
                        </a:lnTo>
                        <a:lnTo>
                          <a:pt x="682" y="650"/>
                        </a:lnTo>
                        <a:lnTo>
                          <a:pt x="658" y="654"/>
                        </a:lnTo>
                        <a:lnTo>
                          <a:pt x="635" y="657"/>
                        </a:lnTo>
                        <a:lnTo>
                          <a:pt x="610" y="658"/>
                        </a:lnTo>
                        <a:lnTo>
                          <a:pt x="583" y="657"/>
                        </a:lnTo>
                        <a:lnTo>
                          <a:pt x="557" y="654"/>
                        </a:lnTo>
                        <a:lnTo>
                          <a:pt x="533" y="648"/>
                        </a:lnTo>
                        <a:lnTo>
                          <a:pt x="508" y="640"/>
                        </a:lnTo>
                        <a:lnTo>
                          <a:pt x="484" y="631"/>
                        </a:lnTo>
                        <a:lnTo>
                          <a:pt x="462" y="619"/>
                        </a:lnTo>
                        <a:lnTo>
                          <a:pt x="441" y="605"/>
                        </a:lnTo>
                        <a:lnTo>
                          <a:pt x="421" y="591"/>
                        </a:lnTo>
                        <a:lnTo>
                          <a:pt x="402" y="573"/>
                        </a:lnTo>
                        <a:lnTo>
                          <a:pt x="385" y="554"/>
                        </a:lnTo>
                        <a:lnTo>
                          <a:pt x="369" y="536"/>
                        </a:lnTo>
                        <a:lnTo>
                          <a:pt x="355" y="514"/>
                        </a:lnTo>
                        <a:lnTo>
                          <a:pt x="343" y="492"/>
                        </a:lnTo>
                        <a:lnTo>
                          <a:pt x="332" y="468"/>
                        </a:lnTo>
                        <a:lnTo>
                          <a:pt x="323" y="445"/>
                        </a:lnTo>
                        <a:lnTo>
                          <a:pt x="317" y="419"/>
                        </a:lnTo>
                        <a:lnTo>
                          <a:pt x="299" y="419"/>
                        </a:lnTo>
                        <a:lnTo>
                          <a:pt x="269" y="420"/>
                        </a:lnTo>
                        <a:lnTo>
                          <a:pt x="238" y="423"/>
                        </a:lnTo>
                        <a:lnTo>
                          <a:pt x="210" y="427"/>
                        </a:lnTo>
                        <a:lnTo>
                          <a:pt x="182" y="435"/>
                        </a:lnTo>
                        <a:lnTo>
                          <a:pt x="157" y="443"/>
                        </a:lnTo>
                        <a:lnTo>
                          <a:pt x="132" y="455"/>
                        </a:lnTo>
                        <a:lnTo>
                          <a:pt x="109" y="468"/>
                        </a:lnTo>
                        <a:lnTo>
                          <a:pt x="88" y="482"/>
                        </a:lnTo>
                        <a:lnTo>
                          <a:pt x="67" y="498"/>
                        </a:lnTo>
                        <a:lnTo>
                          <a:pt x="50" y="517"/>
                        </a:lnTo>
                        <a:lnTo>
                          <a:pt x="36" y="539"/>
                        </a:lnTo>
                        <a:lnTo>
                          <a:pt x="23" y="560"/>
                        </a:lnTo>
                        <a:lnTo>
                          <a:pt x="13" y="585"/>
                        </a:lnTo>
                        <a:lnTo>
                          <a:pt x="6" y="612"/>
                        </a:lnTo>
                        <a:lnTo>
                          <a:pt x="1" y="640"/>
                        </a:lnTo>
                        <a:lnTo>
                          <a:pt x="0" y="670"/>
                        </a:lnTo>
                        <a:lnTo>
                          <a:pt x="0" y="845"/>
                        </a:lnTo>
                        <a:lnTo>
                          <a:pt x="98" y="845"/>
                        </a:lnTo>
                        <a:lnTo>
                          <a:pt x="108" y="822"/>
                        </a:lnTo>
                        <a:lnTo>
                          <a:pt x="122" y="800"/>
                        </a:lnTo>
                        <a:lnTo>
                          <a:pt x="138" y="781"/>
                        </a:lnTo>
                        <a:lnTo>
                          <a:pt x="158" y="765"/>
                        </a:lnTo>
                        <a:lnTo>
                          <a:pt x="180" y="751"/>
                        </a:lnTo>
                        <a:lnTo>
                          <a:pt x="204" y="742"/>
                        </a:lnTo>
                        <a:lnTo>
                          <a:pt x="228" y="735"/>
                        </a:lnTo>
                        <a:lnTo>
                          <a:pt x="256" y="734"/>
                        </a:lnTo>
                        <a:lnTo>
                          <a:pt x="283" y="735"/>
                        </a:lnTo>
                        <a:lnTo>
                          <a:pt x="307" y="742"/>
                        </a:lnTo>
                        <a:lnTo>
                          <a:pt x="332" y="751"/>
                        </a:lnTo>
                        <a:lnTo>
                          <a:pt x="353" y="765"/>
                        </a:lnTo>
                        <a:lnTo>
                          <a:pt x="373" y="781"/>
                        </a:lnTo>
                        <a:lnTo>
                          <a:pt x="389" y="800"/>
                        </a:lnTo>
                        <a:lnTo>
                          <a:pt x="404" y="822"/>
                        </a:lnTo>
                        <a:lnTo>
                          <a:pt x="414" y="845"/>
                        </a:lnTo>
                        <a:lnTo>
                          <a:pt x="467" y="845"/>
                        </a:lnTo>
                        <a:lnTo>
                          <a:pt x="467" y="846"/>
                        </a:lnTo>
                        <a:lnTo>
                          <a:pt x="933" y="846"/>
                        </a:lnTo>
                        <a:lnTo>
                          <a:pt x="943" y="822"/>
                        </a:lnTo>
                        <a:lnTo>
                          <a:pt x="958" y="800"/>
                        </a:lnTo>
                        <a:lnTo>
                          <a:pt x="974" y="781"/>
                        </a:lnTo>
                        <a:lnTo>
                          <a:pt x="994" y="765"/>
                        </a:lnTo>
                        <a:lnTo>
                          <a:pt x="1015" y="752"/>
                        </a:lnTo>
                        <a:lnTo>
                          <a:pt x="1040" y="742"/>
                        </a:lnTo>
                        <a:lnTo>
                          <a:pt x="1064" y="735"/>
                        </a:lnTo>
                        <a:lnTo>
                          <a:pt x="1091" y="734"/>
                        </a:lnTo>
                        <a:lnTo>
                          <a:pt x="1119" y="735"/>
                        </a:lnTo>
                        <a:lnTo>
                          <a:pt x="1143" y="742"/>
                        </a:lnTo>
                        <a:lnTo>
                          <a:pt x="1167" y="752"/>
                        </a:lnTo>
                        <a:lnTo>
                          <a:pt x="1189" y="765"/>
                        </a:lnTo>
                        <a:lnTo>
                          <a:pt x="1209" y="781"/>
                        </a:lnTo>
                        <a:lnTo>
                          <a:pt x="1225" y="800"/>
                        </a:lnTo>
                        <a:lnTo>
                          <a:pt x="1239" y="822"/>
                        </a:lnTo>
                        <a:lnTo>
                          <a:pt x="1249" y="846"/>
                        </a:lnTo>
                        <a:lnTo>
                          <a:pt x="1380" y="846"/>
                        </a:lnTo>
                        <a:lnTo>
                          <a:pt x="1257" y="495"/>
                        </a:lnTo>
                        <a:close/>
                      </a:path>
                    </a:pathLst>
                  </a:custGeom>
                  <a:solidFill>
                    <a:srgbClr val="FF0000"/>
                  </a:solidFill>
                  <a:ln w="9525">
                    <a:noFill/>
                    <a:round/>
                    <a:headEnd/>
                    <a:tailEnd/>
                  </a:ln>
                </p:spPr>
                <p:txBody>
                  <a:bodyPr/>
                  <a:lstStyle/>
                  <a:p>
                    <a:endParaRPr lang="en-GB" sz="1632"/>
                  </a:p>
                </p:txBody>
              </p:sp>
            </p:grpSp>
            <p:cxnSp>
              <p:nvCxnSpPr>
                <p:cNvPr id="47" name="Straight Arrow Connector 136"/>
                <p:cNvCxnSpPr>
                  <a:cxnSpLocks noChangeShapeType="1"/>
                </p:cNvCxnSpPr>
                <p:nvPr/>
              </p:nvCxnSpPr>
              <p:spPr bwMode="auto">
                <a:xfrm>
                  <a:off x="2103959" y="1261145"/>
                  <a:ext cx="2231504" cy="918"/>
                </a:xfrm>
                <a:prstGeom prst="straightConnector1">
                  <a:avLst/>
                </a:prstGeom>
                <a:noFill/>
                <a:ln w="34925" algn="ctr">
                  <a:solidFill>
                    <a:schemeClr val="tx1"/>
                  </a:solidFill>
                  <a:prstDash val="dash"/>
                  <a:round/>
                  <a:headEnd/>
                  <a:tailEnd type="arrow" w="med" len="med"/>
                </a:ln>
              </p:spPr>
            </p:cxnSp>
            <p:pic>
              <p:nvPicPr>
                <p:cNvPr id="48" name="Picture 47" descr="walking.bmp"/>
                <p:cNvPicPr>
                  <a:picLocks noChangeAspect="1"/>
                </p:cNvPicPr>
                <p:nvPr/>
              </p:nvPicPr>
              <p:blipFill>
                <a:blip r:embed="rId3" cstate="print"/>
                <a:srcRect l="4925" r="28588"/>
                <a:stretch>
                  <a:fillRect/>
                </a:stretch>
              </p:blipFill>
              <p:spPr>
                <a:xfrm>
                  <a:off x="951831" y="397049"/>
                  <a:ext cx="1368762" cy="1642913"/>
                </a:xfrm>
                <a:prstGeom prst="rect">
                  <a:avLst/>
                </a:prstGeom>
              </p:spPr>
            </p:pic>
          </p:grpSp>
          <p:sp>
            <p:nvSpPr>
              <p:cNvPr id="33" name="AutoShape 4"/>
              <p:cNvSpPr>
                <a:spLocks noChangeAspect="1" noChangeArrowheads="1"/>
              </p:cNvSpPr>
              <p:nvPr/>
            </p:nvSpPr>
            <p:spPr bwMode="auto">
              <a:xfrm>
                <a:off x="3255963" y="2702049"/>
                <a:ext cx="1514476" cy="1335088"/>
              </a:xfrm>
              <a:prstGeom prst="rect">
                <a:avLst/>
              </a:prstGeom>
              <a:noFill/>
              <a:ln w="9525">
                <a:noFill/>
                <a:miter lim="800000"/>
                <a:headEnd/>
                <a:tailEnd/>
              </a:ln>
            </p:spPr>
            <p:txBody>
              <a:bodyPr/>
              <a:lstStyle/>
              <a:p>
                <a:endParaRPr lang="en-US" sz="1632"/>
              </a:p>
            </p:txBody>
          </p:sp>
        </p:grpSp>
        <p:grpSp>
          <p:nvGrpSpPr>
            <p:cNvPr id="10" name="Group 82"/>
            <p:cNvGrpSpPr/>
            <p:nvPr/>
          </p:nvGrpSpPr>
          <p:grpSpPr>
            <a:xfrm>
              <a:off x="951831" y="4573513"/>
              <a:ext cx="7877844" cy="1661295"/>
              <a:chOff x="951831" y="4573513"/>
              <a:chExt cx="7877844" cy="1661295"/>
            </a:xfrm>
          </p:grpSpPr>
          <p:pic>
            <p:nvPicPr>
              <p:cNvPr id="12" name="Picture 59" descr="C:\Users\Sarah\AppData\Local\Microsoft\Windows\Temporary Internet Files\Content.IE5\AU9LKDYR\MC900329479[1].wmf"/>
              <p:cNvPicPr>
                <a:picLocks noChangeAspect="1" noChangeArrowheads="1"/>
              </p:cNvPicPr>
              <p:nvPr/>
            </p:nvPicPr>
            <p:blipFill>
              <a:blip r:embed="rId4" cstate="print"/>
              <a:srcRect/>
              <a:stretch>
                <a:fillRect/>
              </a:stretch>
            </p:blipFill>
            <p:spPr bwMode="auto">
              <a:xfrm>
                <a:off x="4192191" y="5221585"/>
                <a:ext cx="864568" cy="660331"/>
              </a:xfrm>
              <a:prstGeom prst="rect">
                <a:avLst/>
              </a:prstGeom>
              <a:noFill/>
              <a:ln w="9525">
                <a:noFill/>
                <a:miter lim="800000"/>
                <a:headEnd/>
                <a:tailEnd/>
              </a:ln>
            </p:spPr>
          </p:pic>
          <p:grpSp>
            <p:nvGrpSpPr>
              <p:cNvPr id="11" name="Group 45"/>
              <p:cNvGrpSpPr>
                <a:grpSpLocks noChangeAspect="1"/>
              </p:cNvGrpSpPr>
              <p:nvPr/>
            </p:nvGrpSpPr>
            <p:grpSpPr bwMode="auto">
              <a:xfrm>
                <a:off x="6711950" y="4717157"/>
                <a:ext cx="2117725" cy="1517651"/>
                <a:chOff x="-257" y="0"/>
                <a:chExt cx="1637" cy="1348"/>
              </a:xfrm>
            </p:grpSpPr>
            <p:sp>
              <p:nvSpPr>
                <p:cNvPr id="16" name="AutoShape 46"/>
                <p:cNvSpPr>
                  <a:spLocks noChangeAspect="1" noChangeArrowheads="1"/>
                </p:cNvSpPr>
                <p:nvPr/>
              </p:nvSpPr>
              <p:spPr bwMode="auto">
                <a:xfrm>
                  <a:off x="-257" y="58"/>
                  <a:ext cx="1380" cy="1290"/>
                </a:xfrm>
                <a:prstGeom prst="rect">
                  <a:avLst/>
                </a:prstGeom>
                <a:noFill/>
                <a:ln w="9525">
                  <a:noFill/>
                  <a:miter lim="800000"/>
                  <a:headEnd/>
                  <a:tailEnd/>
                </a:ln>
              </p:spPr>
              <p:txBody>
                <a:bodyPr/>
                <a:lstStyle/>
                <a:p>
                  <a:endParaRPr lang="en-US" sz="1632"/>
                </a:p>
              </p:txBody>
            </p:sp>
            <p:sp>
              <p:nvSpPr>
                <p:cNvPr id="17" name="Freeform 47"/>
                <p:cNvSpPr>
                  <a:spLocks/>
                </p:cNvSpPr>
                <p:nvPr/>
              </p:nvSpPr>
              <p:spPr bwMode="auto">
                <a:xfrm>
                  <a:off x="283" y="0"/>
                  <a:ext cx="57" cy="65"/>
                </a:xfrm>
                <a:custGeom>
                  <a:avLst/>
                  <a:gdLst>
                    <a:gd name="T0" fmla="*/ 57 w 57"/>
                    <a:gd name="T1" fmla="*/ 51 h 65"/>
                    <a:gd name="T2" fmla="*/ 20 w 57"/>
                    <a:gd name="T3" fmla="*/ 0 h 65"/>
                    <a:gd name="T4" fmla="*/ 0 w 57"/>
                    <a:gd name="T5" fmla="*/ 14 h 65"/>
                    <a:gd name="T6" fmla="*/ 37 w 57"/>
                    <a:gd name="T7" fmla="*/ 65 h 65"/>
                    <a:gd name="T8" fmla="*/ 57 w 57"/>
                    <a:gd name="T9" fmla="*/ 51 h 65"/>
                    <a:gd name="T10" fmla="*/ 0 60000 65536"/>
                    <a:gd name="T11" fmla="*/ 0 60000 65536"/>
                    <a:gd name="T12" fmla="*/ 0 60000 65536"/>
                    <a:gd name="T13" fmla="*/ 0 60000 65536"/>
                    <a:gd name="T14" fmla="*/ 0 60000 65536"/>
                    <a:gd name="T15" fmla="*/ 0 w 57"/>
                    <a:gd name="T16" fmla="*/ 0 h 65"/>
                    <a:gd name="T17" fmla="*/ 57 w 57"/>
                    <a:gd name="T18" fmla="*/ 65 h 65"/>
                  </a:gdLst>
                  <a:ahLst/>
                  <a:cxnLst>
                    <a:cxn ang="T10">
                      <a:pos x="T0" y="T1"/>
                    </a:cxn>
                    <a:cxn ang="T11">
                      <a:pos x="T2" y="T3"/>
                    </a:cxn>
                    <a:cxn ang="T12">
                      <a:pos x="T4" y="T5"/>
                    </a:cxn>
                    <a:cxn ang="T13">
                      <a:pos x="T6" y="T7"/>
                    </a:cxn>
                    <a:cxn ang="T14">
                      <a:pos x="T8" y="T9"/>
                    </a:cxn>
                  </a:cxnLst>
                  <a:rect l="T15" t="T16" r="T17" b="T18"/>
                  <a:pathLst>
                    <a:path w="57" h="65">
                      <a:moveTo>
                        <a:pt x="57" y="51"/>
                      </a:moveTo>
                      <a:lnTo>
                        <a:pt x="20" y="0"/>
                      </a:lnTo>
                      <a:lnTo>
                        <a:pt x="0" y="14"/>
                      </a:lnTo>
                      <a:lnTo>
                        <a:pt x="37" y="65"/>
                      </a:lnTo>
                      <a:lnTo>
                        <a:pt x="57" y="51"/>
                      </a:lnTo>
                      <a:close/>
                    </a:path>
                  </a:pathLst>
                </a:custGeom>
                <a:solidFill>
                  <a:srgbClr val="A0E8FF"/>
                </a:solidFill>
                <a:ln w="9525">
                  <a:noFill/>
                  <a:round/>
                  <a:headEnd/>
                  <a:tailEnd/>
                </a:ln>
              </p:spPr>
              <p:txBody>
                <a:bodyPr/>
                <a:lstStyle/>
                <a:p>
                  <a:endParaRPr lang="en-GB" sz="1632"/>
                </a:p>
              </p:txBody>
            </p:sp>
            <p:sp>
              <p:nvSpPr>
                <p:cNvPr id="18" name="Freeform 48"/>
                <p:cNvSpPr>
                  <a:spLocks/>
                </p:cNvSpPr>
                <p:nvPr/>
              </p:nvSpPr>
              <p:spPr bwMode="auto">
                <a:xfrm>
                  <a:off x="236" y="82"/>
                  <a:ext cx="67" cy="47"/>
                </a:xfrm>
                <a:custGeom>
                  <a:avLst/>
                  <a:gdLst>
                    <a:gd name="T0" fmla="*/ 67 w 67"/>
                    <a:gd name="T1" fmla="*/ 23 h 47"/>
                    <a:gd name="T2" fmla="*/ 10 w 67"/>
                    <a:gd name="T3" fmla="*/ 0 h 47"/>
                    <a:gd name="T4" fmla="*/ 0 w 67"/>
                    <a:gd name="T5" fmla="*/ 23 h 47"/>
                    <a:gd name="T6" fmla="*/ 58 w 67"/>
                    <a:gd name="T7" fmla="*/ 47 h 47"/>
                    <a:gd name="T8" fmla="*/ 67 w 67"/>
                    <a:gd name="T9" fmla="*/ 23 h 47"/>
                    <a:gd name="T10" fmla="*/ 0 60000 65536"/>
                    <a:gd name="T11" fmla="*/ 0 60000 65536"/>
                    <a:gd name="T12" fmla="*/ 0 60000 65536"/>
                    <a:gd name="T13" fmla="*/ 0 60000 65536"/>
                    <a:gd name="T14" fmla="*/ 0 60000 65536"/>
                    <a:gd name="T15" fmla="*/ 0 w 67"/>
                    <a:gd name="T16" fmla="*/ 0 h 47"/>
                    <a:gd name="T17" fmla="*/ 67 w 67"/>
                    <a:gd name="T18" fmla="*/ 47 h 47"/>
                  </a:gdLst>
                  <a:ahLst/>
                  <a:cxnLst>
                    <a:cxn ang="T10">
                      <a:pos x="T0" y="T1"/>
                    </a:cxn>
                    <a:cxn ang="T11">
                      <a:pos x="T2" y="T3"/>
                    </a:cxn>
                    <a:cxn ang="T12">
                      <a:pos x="T4" y="T5"/>
                    </a:cxn>
                    <a:cxn ang="T13">
                      <a:pos x="T6" y="T7"/>
                    </a:cxn>
                    <a:cxn ang="T14">
                      <a:pos x="T8" y="T9"/>
                    </a:cxn>
                  </a:cxnLst>
                  <a:rect l="T15" t="T16" r="T17" b="T18"/>
                  <a:pathLst>
                    <a:path w="67" h="47">
                      <a:moveTo>
                        <a:pt x="67" y="23"/>
                      </a:moveTo>
                      <a:lnTo>
                        <a:pt x="10" y="0"/>
                      </a:lnTo>
                      <a:lnTo>
                        <a:pt x="0" y="23"/>
                      </a:lnTo>
                      <a:lnTo>
                        <a:pt x="58" y="47"/>
                      </a:lnTo>
                      <a:lnTo>
                        <a:pt x="67" y="23"/>
                      </a:lnTo>
                      <a:close/>
                    </a:path>
                  </a:pathLst>
                </a:custGeom>
                <a:solidFill>
                  <a:srgbClr val="A0E8FF"/>
                </a:solidFill>
                <a:ln w="9525">
                  <a:noFill/>
                  <a:round/>
                  <a:headEnd/>
                  <a:tailEnd/>
                </a:ln>
              </p:spPr>
              <p:txBody>
                <a:bodyPr/>
                <a:lstStyle/>
                <a:p>
                  <a:endParaRPr lang="en-GB" sz="1632"/>
                </a:p>
              </p:txBody>
            </p:sp>
            <p:sp>
              <p:nvSpPr>
                <p:cNvPr id="19" name="Freeform 49"/>
                <p:cNvSpPr>
                  <a:spLocks/>
                </p:cNvSpPr>
                <p:nvPr/>
              </p:nvSpPr>
              <p:spPr bwMode="auto">
                <a:xfrm>
                  <a:off x="218" y="175"/>
                  <a:ext cx="63" cy="26"/>
                </a:xfrm>
                <a:custGeom>
                  <a:avLst/>
                  <a:gdLst>
                    <a:gd name="T0" fmla="*/ 63 w 63"/>
                    <a:gd name="T1" fmla="*/ 0 h 26"/>
                    <a:gd name="T2" fmla="*/ 0 w 63"/>
                    <a:gd name="T3" fmla="*/ 1 h 26"/>
                    <a:gd name="T4" fmla="*/ 2 w 63"/>
                    <a:gd name="T5" fmla="*/ 26 h 26"/>
                    <a:gd name="T6" fmla="*/ 63 w 63"/>
                    <a:gd name="T7" fmla="*/ 24 h 26"/>
                    <a:gd name="T8" fmla="*/ 63 w 63"/>
                    <a:gd name="T9" fmla="*/ 0 h 26"/>
                    <a:gd name="T10" fmla="*/ 0 60000 65536"/>
                    <a:gd name="T11" fmla="*/ 0 60000 65536"/>
                    <a:gd name="T12" fmla="*/ 0 60000 65536"/>
                    <a:gd name="T13" fmla="*/ 0 60000 65536"/>
                    <a:gd name="T14" fmla="*/ 0 60000 65536"/>
                    <a:gd name="T15" fmla="*/ 0 w 63"/>
                    <a:gd name="T16" fmla="*/ 0 h 26"/>
                    <a:gd name="T17" fmla="*/ 63 w 63"/>
                    <a:gd name="T18" fmla="*/ 26 h 26"/>
                  </a:gdLst>
                  <a:ahLst/>
                  <a:cxnLst>
                    <a:cxn ang="T10">
                      <a:pos x="T0" y="T1"/>
                    </a:cxn>
                    <a:cxn ang="T11">
                      <a:pos x="T2" y="T3"/>
                    </a:cxn>
                    <a:cxn ang="T12">
                      <a:pos x="T4" y="T5"/>
                    </a:cxn>
                    <a:cxn ang="T13">
                      <a:pos x="T6" y="T7"/>
                    </a:cxn>
                    <a:cxn ang="T14">
                      <a:pos x="T8" y="T9"/>
                    </a:cxn>
                  </a:cxnLst>
                  <a:rect l="T15" t="T16" r="T17" b="T18"/>
                  <a:pathLst>
                    <a:path w="63" h="26">
                      <a:moveTo>
                        <a:pt x="63" y="0"/>
                      </a:moveTo>
                      <a:lnTo>
                        <a:pt x="0" y="1"/>
                      </a:lnTo>
                      <a:lnTo>
                        <a:pt x="2" y="26"/>
                      </a:lnTo>
                      <a:lnTo>
                        <a:pt x="63" y="24"/>
                      </a:lnTo>
                      <a:lnTo>
                        <a:pt x="63" y="0"/>
                      </a:lnTo>
                      <a:close/>
                    </a:path>
                  </a:pathLst>
                </a:custGeom>
                <a:solidFill>
                  <a:srgbClr val="A0E8FF"/>
                </a:solidFill>
                <a:ln w="9525">
                  <a:noFill/>
                  <a:round/>
                  <a:headEnd/>
                  <a:tailEnd/>
                </a:ln>
              </p:spPr>
              <p:txBody>
                <a:bodyPr/>
                <a:lstStyle/>
                <a:p>
                  <a:endParaRPr lang="en-GB" sz="1632"/>
                </a:p>
              </p:txBody>
            </p:sp>
            <p:sp>
              <p:nvSpPr>
                <p:cNvPr id="20" name="Freeform 50"/>
                <p:cNvSpPr>
                  <a:spLocks/>
                </p:cNvSpPr>
                <p:nvPr/>
              </p:nvSpPr>
              <p:spPr bwMode="auto">
                <a:xfrm>
                  <a:off x="658" y="130"/>
                  <a:ext cx="36" cy="36"/>
                </a:xfrm>
                <a:custGeom>
                  <a:avLst/>
                  <a:gdLst>
                    <a:gd name="T0" fmla="*/ 11 w 36"/>
                    <a:gd name="T1" fmla="*/ 0 h 36"/>
                    <a:gd name="T2" fmla="*/ 5 w 36"/>
                    <a:gd name="T3" fmla="*/ 4 h 36"/>
                    <a:gd name="T4" fmla="*/ 1 w 36"/>
                    <a:gd name="T5" fmla="*/ 10 h 36"/>
                    <a:gd name="T6" fmla="*/ 0 w 36"/>
                    <a:gd name="T7" fmla="*/ 16 h 36"/>
                    <a:gd name="T8" fmla="*/ 0 w 36"/>
                    <a:gd name="T9" fmla="*/ 23 h 36"/>
                    <a:gd name="T10" fmla="*/ 4 w 36"/>
                    <a:gd name="T11" fmla="*/ 29 h 36"/>
                    <a:gd name="T12" fmla="*/ 10 w 36"/>
                    <a:gd name="T13" fmla="*/ 33 h 36"/>
                    <a:gd name="T14" fmla="*/ 15 w 36"/>
                    <a:gd name="T15" fmla="*/ 36 h 36"/>
                    <a:gd name="T16" fmla="*/ 23 w 36"/>
                    <a:gd name="T17" fmla="*/ 35 h 36"/>
                    <a:gd name="T18" fmla="*/ 28 w 36"/>
                    <a:gd name="T19" fmla="*/ 32 h 36"/>
                    <a:gd name="T20" fmla="*/ 33 w 36"/>
                    <a:gd name="T21" fmla="*/ 26 h 36"/>
                    <a:gd name="T22" fmla="*/ 36 w 36"/>
                    <a:gd name="T23" fmla="*/ 19 h 36"/>
                    <a:gd name="T24" fmla="*/ 34 w 36"/>
                    <a:gd name="T25" fmla="*/ 12 h 36"/>
                    <a:gd name="T26" fmla="*/ 31 w 36"/>
                    <a:gd name="T27" fmla="*/ 6 h 36"/>
                    <a:gd name="T28" fmla="*/ 26 w 36"/>
                    <a:gd name="T29" fmla="*/ 1 h 36"/>
                    <a:gd name="T30" fmla="*/ 18 w 36"/>
                    <a:gd name="T31" fmla="*/ 0 h 36"/>
                    <a:gd name="T32" fmla="*/ 11 w 36"/>
                    <a:gd name="T33" fmla="*/ 0 h 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
                    <a:gd name="T52" fmla="*/ 0 h 36"/>
                    <a:gd name="T53" fmla="*/ 36 w 36"/>
                    <a:gd name="T54" fmla="*/ 36 h 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 h="36">
                      <a:moveTo>
                        <a:pt x="11" y="0"/>
                      </a:moveTo>
                      <a:lnTo>
                        <a:pt x="5" y="4"/>
                      </a:lnTo>
                      <a:lnTo>
                        <a:pt x="1" y="10"/>
                      </a:lnTo>
                      <a:lnTo>
                        <a:pt x="0" y="16"/>
                      </a:lnTo>
                      <a:lnTo>
                        <a:pt x="0" y="23"/>
                      </a:lnTo>
                      <a:lnTo>
                        <a:pt x="4" y="29"/>
                      </a:lnTo>
                      <a:lnTo>
                        <a:pt x="10" y="33"/>
                      </a:lnTo>
                      <a:lnTo>
                        <a:pt x="15" y="36"/>
                      </a:lnTo>
                      <a:lnTo>
                        <a:pt x="23" y="35"/>
                      </a:lnTo>
                      <a:lnTo>
                        <a:pt x="28" y="32"/>
                      </a:lnTo>
                      <a:lnTo>
                        <a:pt x="33" y="26"/>
                      </a:lnTo>
                      <a:lnTo>
                        <a:pt x="36" y="19"/>
                      </a:lnTo>
                      <a:lnTo>
                        <a:pt x="34" y="12"/>
                      </a:lnTo>
                      <a:lnTo>
                        <a:pt x="31" y="6"/>
                      </a:lnTo>
                      <a:lnTo>
                        <a:pt x="26" y="1"/>
                      </a:lnTo>
                      <a:lnTo>
                        <a:pt x="18" y="0"/>
                      </a:lnTo>
                      <a:lnTo>
                        <a:pt x="11" y="0"/>
                      </a:lnTo>
                      <a:close/>
                    </a:path>
                  </a:pathLst>
                </a:custGeom>
                <a:solidFill>
                  <a:srgbClr val="000000"/>
                </a:solidFill>
                <a:ln w="9525">
                  <a:noFill/>
                  <a:round/>
                  <a:headEnd/>
                  <a:tailEnd/>
                </a:ln>
              </p:spPr>
              <p:txBody>
                <a:bodyPr/>
                <a:lstStyle/>
                <a:p>
                  <a:endParaRPr lang="en-GB" sz="1632"/>
                </a:p>
              </p:txBody>
            </p:sp>
            <p:sp>
              <p:nvSpPr>
                <p:cNvPr id="21" name="Freeform 51"/>
                <p:cNvSpPr>
                  <a:spLocks/>
                </p:cNvSpPr>
                <p:nvPr/>
              </p:nvSpPr>
              <p:spPr bwMode="auto">
                <a:xfrm>
                  <a:off x="349" y="84"/>
                  <a:ext cx="353" cy="309"/>
                </a:xfrm>
                <a:custGeom>
                  <a:avLst/>
                  <a:gdLst>
                    <a:gd name="T0" fmla="*/ 350 w 353"/>
                    <a:gd name="T1" fmla="*/ 117 h 309"/>
                    <a:gd name="T2" fmla="*/ 309 w 353"/>
                    <a:gd name="T3" fmla="*/ 104 h 309"/>
                    <a:gd name="T4" fmla="*/ 297 w 353"/>
                    <a:gd name="T5" fmla="*/ 79 h 309"/>
                    <a:gd name="T6" fmla="*/ 280 w 353"/>
                    <a:gd name="T7" fmla="*/ 56 h 309"/>
                    <a:gd name="T8" fmla="*/ 260 w 353"/>
                    <a:gd name="T9" fmla="*/ 36 h 309"/>
                    <a:gd name="T10" fmla="*/ 225 w 353"/>
                    <a:gd name="T11" fmla="*/ 91 h 309"/>
                    <a:gd name="T12" fmla="*/ 231 w 353"/>
                    <a:gd name="T13" fmla="*/ 97 h 309"/>
                    <a:gd name="T14" fmla="*/ 235 w 353"/>
                    <a:gd name="T15" fmla="*/ 104 h 309"/>
                    <a:gd name="T16" fmla="*/ 235 w 353"/>
                    <a:gd name="T17" fmla="*/ 121 h 309"/>
                    <a:gd name="T18" fmla="*/ 221 w 353"/>
                    <a:gd name="T19" fmla="*/ 133 h 309"/>
                    <a:gd name="T20" fmla="*/ 204 w 353"/>
                    <a:gd name="T21" fmla="*/ 131 h 309"/>
                    <a:gd name="T22" fmla="*/ 192 w 353"/>
                    <a:gd name="T23" fmla="*/ 118 h 309"/>
                    <a:gd name="T24" fmla="*/ 194 w 353"/>
                    <a:gd name="T25" fmla="*/ 99 h 309"/>
                    <a:gd name="T26" fmla="*/ 207 w 353"/>
                    <a:gd name="T27" fmla="*/ 89 h 309"/>
                    <a:gd name="T28" fmla="*/ 215 w 353"/>
                    <a:gd name="T29" fmla="*/ 88 h 309"/>
                    <a:gd name="T30" fmla="*/ 223 w 353"/>
                    <a:gd name="T31" fmla="*/ 89 h 309"/>
                    <a:gd name="T32" fmla="*/ 233 w 353"/>
                    <a:gd name="T33" fmla="*/ 17 h 309"/>
                    <a:gd name="T34" fmla="*/ 215 w 353"/>
                    <a:gd name="T35" fmla="*/ 10 h 309"/>
                    <a:gd name="T36" fmla="*/ 198 w 353"/>
                    <a:gd name="T37" fmla="*/ 4 h 309"/>
                    <a:gd name="T38" fmla="*/ 178 w 353"/>
                    <a:gd name="T39" fmla="*/ 1 h 309"/>
                    <a:gd name="T40" fmla="*/ 135 w 353"/>
                    <a:gd name="T41" fmla="*/ 1 h 309"/>
                    <a:gd name="T42" fmla="*/ 77 w 353"/>
                    <a:gd name="T43" fmla="*/ 21 h 309"/>
                    <a:gd name="T44" fmla="*/ 32 w 353"/>
                    <a:gd name="T45" fmla="*/ 60 h 309"/>
                    <a:gd name="T46" fmla="*/ 4 w 353"/>
                    <a:gd name="T47" fmla="*/ 115 h 309"/>
                    <a:gd name="T48" fmla="*/ 1 w 353"/>
                    <a:gd name="T49" fmla="*/ 177 h 309"/>
                    <a:gd name="T50" fmla="*/ 23 w 353"/>
                    <a:gd name="T51" fmla="*/ 234 h 309"/>
                    <a:gd name="T52" fmla="*/ 65 w 353"/>
                    <a:gd name="T53" fmla="*/ 279 h 309"/>
                    <a:gd name="T54" fmla="*/ 121 w 353"/>
                    <a:gd name="T55" fmla="*/ 305 h 309"/>
                    <a:gd name="T56" fmla="*/ 169 w 353"/>
                    <a:gd name="T57" fmla="*/ 309 h 309"/>
                    <a:gd name="T58" fmla="*/ 201 w 353"/>
                    <a:gd name="T59" fmla="*/ 305 h 309"/>
                    <a:gd name="T60" fmla="*/ 231 w 353"/>
                    <a:gd name="T61" fmla="*/ 293 h 309"/>
                    <a:gd name="T62" fmla="*/ 258 w 353"/>
                    <a:gd name="T63" fmla="*/ 277 h 309"/>
                    <a:gd name="T64" fmla="*/ 264 w 353"/>
                    <a:gd name="T65" fmla="*/ 267 h 309"/>
                    <a:gd name="T66" fmla="*/ 251 w 353"/>
                    <a:gd name="T67" fmla="*/ 267 h 309"/>
                    <a:gd name="T68" fmla="*/ 238 w 353"/>
                    <a:gd name="T69" fmla="*/ 266 h 309"/>
                    <a:gd name="T70" fmla="*/ 227 w 353"/>
                    <a:gd name="T71" fmla="*/ 261 h 309"/>
                    <a:gd name="T72" fmla="*/ 202 w 353"/>
                    <a:gd name="T73" fmla="*/ 250 h 309"/>
                    <a:gd name="T74" fmla="*/ 174 w 353"/>
                    <a:gd name="T75" fmla="*/ 224 h 309"/>
                    <a:gd name="T76" fmla="*/ 158 w 353"/>
                    <a:gd name="T77" fmla="*/ 198 h 309"/>
                    <a:gd name="T78" fmla="*/ 151 w 353"/>
                    <a:gd name="T79" fmla="*/ 177 h 309"/>
                    <a:gd name="T80" fmla="*/ 148 w 353"/>
                    <a:gd name="T81" fmla="*/ 170 h 309"/>
                    <a:gd name="T82" fmla="*/ 152 w 353"/>
                    <a:gd name="T83" fmla="*/ 162 h 309"/>
                    <a:gd name="T84" fmla="*/ 162 w 353"/>
                    <a:gd name="T85" fmla="*/ 160 h 309"/>
                    <a:gd name="T86" fmla="*/ 171 w 353"/>
                    <a:gd name="T87" fmla="*/ 164 h 309"/>
                    <a:gd name="T88" fmla="*/ 172 w 353"/>
                    <a:gd name="T89" fmla="*/ 169 h 309"/>
                    <a:gd name="T90" fmla="*/ 175 w 353"/>
                    <a:gd name="T91" fmla="*/ 177 h 309"/>
                    <a:gd name="T92" fmla="*/ 185 w 353"/>
                    <a:gd name="T93" fmla="*/ 196 h 309"/>
                    <a:gd name="T94" fmla="*/ 202 w 353"/>
                    <a:gd name="T95" fmla="*/ 219 h 309"/>
                    <a:gd name="T96" fmla="*/ 230 w 353"/>
                    <a:gd name="T97" fmla="*/ 237 h 309"/>
                    <a:gd name="T98" fmla="*/ 244 w 353"/>
                    <a:gd name="T99" fmla="*/ 241 h 309"/>
                    <a:gd name="T100" fmla="*/ 260 w 353"/>
                    <a:gd name="T101" fmla="*/ 242 h 309"/>
                    <a:gd name="T102" fmla="*/ 276 w 353"/>
                    <a:gd name="T103" fmla="*/ 241 h 309"/>
                    <a:gd name="T104" fmla="*/ 293 w 353"/>
                    <a:gd name="T105" fmla="*/ 238 h 309"/>
                    <a:gd name="T106" fmla="*/ 309 w 353"/>
                    <a:gd name="T107" fmla="*/ 206 h 309"/>
                    <a:gd name="T108" fmla="*/ 317 w 353"/>
                    <a:gd name="T109" fmla="*/ 172 h 30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53"/>
                    <a:gd name="T166" fmla="*/ 0 h 309"/>
                    <a:gd name="T167" fmla="*/ 353 w 353"/>
                    <a:gd name="T168" fmla="*/ 309 h 30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53" h="309">
                      <a:moveTo>
                        <a:pt x="353" y="170"/>
                      </a:moveTo>
                      <a:lnTo>
                        <a:pt x="350" y="117"/>
                      </a:lnTo>
                      <a:lnTo>
                        <a:pt x="313" y="118"/>
                      </a:lnTo>
                      <a:lnTo>
                        <a:pt x="309" y="104"/>
                      </a:lnTo>
                      <a:lnTo>
                        <a:pt x="304" y="91"/>
                      </a:lnTo>
                      <a:lnTo>
                        <a:pt x="297" y="79"/>
                      </a:lnTo>
                      <a:lnTo>
                        <a:pt x="290" y="66"/>
                      </a:lnTo>
                      <a:lnTo>
                        <a:pt x="280" y="56"/>
                      </a:lnTo>
                      <a:lnTo>
                        <a:pt x="270" y="46"/>
                      </a:lnTo>
                      <a:lnTo>
                        <a:pt x="260" y="36"/>
                      </a:lnTo>
                      <a:lnTo>
                        <a:pt x="248" y="27"/>
                      </a:lnTo>
                      <a:lnTo>
                        <a:pt x="225" y="91"/>
                      </a:lnTo>
                      <a:lnTo>
                        <a:pt x="228" y="94"/>
                      </a:lnTo>
                      <a:lnTo>
                        <a:pt x="231" y="97"/>
                      </a:lnTo>
                      <a:lnTo>
                        <a:pt x="234" y="99"/>
                      </a:lnTo>
                      <a:lnTo>
                        <a:pt x="235" y="104"/>
                      </a:lnTo>
                      <a:lnTo>
                        <a:pt x="237" y="112"/>
                      </a:lnTo>
                      <a:lnTo>
                        <a:pt x="235" y="121"/>
                      </a:lnTo>
                      <a:lnTo>
                        <a:pt x="230" y="128"/>
                      </a:lnTo>
                      <a:lnTo>
                        <a:pt x="221" y="133"/>
                      </a:lnTo>
                      <a:lnTo>
                        <a:pt x="212" y="133"/>
                      </a:lnTo>
                      <a:lnTo>
                        <a:pt x="204" y="131"/>
                      </a:lnTo>
                      <a:lnTo>
                        <a:pt x="197" y="125"/>
                      </a:lnTo>
                      <a:lnTo>
                        <a:pt x="192" y="118"/>
                      </a:lnTo>
                      <a:lnTo>
                        <a:pt x="192" y="108"/>
                      </a:lnTo>
                      <a:lnTo>
                        <a:pt x="194" y="99"/>
                      </a:lnTo>
                      <a:lnTo>
                        <a:pt x="200" y="94"/>
                      </a:lnTo>
                      <a:lnTo>
                        <a:pt x="207" y="89"/>
                      </a:lnTo>
                      <a:lnTo>
                        <a:pt x="211" y="88"/>
                      </a:lnTo>
                      <a:lnTo>
                        <a:pt x="215" y="88"/>
                      </a:lnTo>
                      <a:lnTo>
                        <a:pt x="220" y="88"/>
                      </a:lnTo>
                      <a:lnTo>
                        <a:pt x="223" y="89"/>
                      </a:lnTo>
                      <a:lnTo>
                        <a:pt x="241" y="21"/>
                      </a:lnTo>
                      <a:lnTo>
                        <a:pt x="233" y="17"/>
                      </a:lnTo>
                      <a:lnTo>
                        <a:pt x="224" y="13"/>
                      </a:lnTo>
                      <a:lnTo>
                        <a:pt x="215" y="10"/>
                      </a:lnTo>
                      <a:lnTo>
                        <a:pt x="207" y="6"/>
                      </a:lnTo>
                      <a:lnTo>
                        <a:pt x="198" y="4"/>
                      </a:lnTo>
                      <a:lnTo>
                        <a:pt x="188" y="1"/>
                      </a:lnTo>
                      <a:lnTo>
                        <a:pt x="178" y="1"/>
                      </a:lnTo>
                      <a:lnTo>
                        <a:pt x="168" y="0"/>
                      </a:lnTo>
                      <a:lnTo>
                        <a:pt x="135" y="1"/>
                      </a:lnTo>
                      <a:lnTo>
                        <a:pt x="105" y="8"/>
                      </a:lnTo>
                      <a:lnTo>
                        <a:pt x="77" y="21"/>
                      </a:lnTo>
                      <a:lnTo>
                        <a:pt x="52" y="39"/>
                      </a:lnTo>
                      <a:lnTo>
                        <a:pt x="32" y="60"/>
                      </a:lnTo>
                      <a:lnTo>
                        <a:pt x="16" y="86"/>
                      </a:lnTo>
                      <a:lnTo>
                        <a:pt x="4" y="115"/>
                      </a:lnTo>
                      <a:lnTo>
                        <a:pt x="0" y="146"/>
                      </a:lnTo>
                      <a:lnTo>
                        <a:pt x="1" y="177"/>
                      </a:lnTo>
                      <a:lnTo>
                        <a:pt x="10" y="208"/>
                      </a:lnTo>
                      <a:lnTo>
                        <a:pt x="23" y="234"/>
                      </a:lnTo>
                      <a:lnTo>
                        <a:pt x="42" y="258"/>
                      </a:lnTo>
                      <a:lnTo>
                        <a:pt x="65" y="279"/>
                      </a:lnTo>
                      <a:lnTo>
                        <a:pt x="90" y="294"/>
                      </a:lnTo>
                      <a:lnTo>
                        <a:pt x="121" y="305"/>
                      </a:lnTo>
                      <a:lnTo>
                        <a:pt x="152" y="309"/>
                      </a:lnTo>
                      <a:lnTo>
                        <a:pt x="169" y="309"/>
                      </a:lnTo>
                      <a:lnTo>
                        <a:pt x="185" y="307"/>
                      </a:lnTo>
                      <a:lnTo>
                        <a:pt x="201" y="305"/>
                      </a:lnTo>
                      <a:lnTo>
                        <a:pt x="217" y="299"/>
                      </a:lnTo>
                      <a:lnTo>
                        <a:pt x="231" y="293"/>
                      </a:lnTo>
                      <a:lnTo>
                        <a:pt x="246" y="286"/>
                      </a:lnTo>
                      <a:lnTo>
                        <a:pt x="258" y="277"/>
                      </a:lnTo>
                      <a:lnTo>
                        <a:pt x="270" y="267"/>
                      </a:lnTo>
                      <a:lnTo>
                        <a:pt x="264" y="267"/>
                      </a:lnTo>
                      <a:lnTo>
                        <a:pt x="257" y="267"/>
                      </a:lnTo>
                      <a:lnTo>
                        <a:pt x="251" y="267"/>
                      </a:lnTo>
                      <a:lnTo>
                        <a:pt x="244" y="266"/>
                      </a:lnTo>
                      <a:lnTo>
                        <a:pt x="238" y="266"/>
                      </a:lnTo>
                      <a:lnTo>
                        <a:pt x="233" y="264"/>
                      </a:lnTo>
                      <a:lnTo>
                        <a:pt x="227" y="261"/>
                      </a:lnTo>
                      <a:lnTo>
                        <a:pt x="221" y="260"/>
                      </a:lnTo>
                      <a:lnTo>
                        <a:pt x="202" y="250"/>
                      </a:lnTo>
                      <a:lnTo>
                        <a:pt x="187" y="238"/>
                      </a:lnTo>
                      <a:lnTo>
                        <a:pt x="174" y="224"/>
                      </a:lnTo>
                      <a:lnTo>
                        <a:pt x="165" y="211"/>
                      </a:lnTo>
                      <a:lnTo>
                        <a:pt x="158" y="198"/>
                      </a:lnTo>
                      <a:lnTo>
                        <a:pt x="152" y="186"/>
                      </a:lnTo>
                      <a:lnTo>
                        <a:pt x="151" y="177"/>
                      </a:lnTo>
                      <a:lnTo>
                        <a:pt x="149" y="175"/>
                      </a:lnTo>
                      <a:lnTo>
                        <a:pt x="148" y="170"/>
                      </a:lnTo>
                      <a:lnTo>
                        <a:pt x="149" y="166"/>
                      </a:lnTo>
                      <a:lnTo>
                        <a:pt x="152" y="162"/>
                      </a:lnTo>
                      <a:lnTo>
                        <a:pt x="156" y="160"/>
                      </a:lnTo>
                      <a:lnTo>
                        <a:pt x="162" y="160"/>
                      </a:lnTo>
                      <a:lnTo>
                        <a:pt x="167" y="162"/>
                      </a:lnTo>
                      <a:lnTo>
                        <a:pt x="171" y="164"/>
                      </a:lnTo>
                      <a:lnTo>
                        <a:pt x="172" y="169"/>
                      </a:lnTo>
                      <a:lnTo>
                        <a:pt x="172" y="172"/>
                      </a:lnTo>
                      <a:lnTo>
                        <a:pt x="175" y="177"/>
                      </a:lnTo>
                      <a:lnTo>
                        <a:pt x="179" y="186"/>
                      </a:lnTo>
                      <a:lnTo>
                        <a:pt x="185" y="196"/>
                      </a:lnTo>
                      <a:lnTo>
                        <a:pt x="192" y="208"/>
                      </a:lnTo>
                      <a:lnTo>
                        <a:pt x="202" y="219"/>
                      </a:lnTo>
                      <a:lnTo>
                        <a:pt x="215" y="229"/>
                      </a:lnTo>
                      <a:lnTo>
                        <a:pt x="230" y="237"/>
                      </a:lnTo>
                      <a:lnTo>
                        <a:pt x="237" y="240"/>
                      </a:lnTo>
                      <a:lnTo>
                        <a:pt x="244" y="241"/>
                      </a:lnTo>
                      <a:lnTo>
                        <a:pt x="251" y="242"/>
                      </a:lnTo>
                      <a:lnTo>
                        <a:pt x="260" y="242"/>
                      </a:lnTo>
                      <a:lnTo>
                        <a:pt x="267" y="242"/>
                      </a:lnTo>
                      <a:lnTo>
                        <a:pt x="276" y="241"/>
                      </a:lnTo>
                      <a:lnTo>
                        <a:pt x="284" y="240"/>
                      </a:lnTo>
                      <a:lnTo>
                        <a:pt x="293" y="238"/>
                      </a:lnTo>
                      <a:lnTo>
                        <a:pt x="302" y="222"/>
                      </a:lnTo>
                      <a:lnTo>
                        <a:pt x="309" y="206"/>
                      </a:lnTo>
                      <a:lnTo>
                        <a:pt x="314" y="189"/>
                      </a:lnTo>
                      <a:lnTo>
                        <a:pt x="317" y="172"/>
                      </a:lnTo>
                      <a:lnTo>
                        <a:pt x="353" y="170"/>
                      </a:lnTo>
                      <a:close/>
                    </a:path>
                  </a:pathLst>
                </a:custGeom>
                <a:solidFill>
                  <a:srgbClr val="000000"/>
                </a:solidFill>
                <a:ln w="9525">
                  <a:noFill/>
                  <a:round/>
                  <a:headEnd/>
                  <a:tailEnd/>
                </a:ln>
              </p:spPr>
              <p:txBody>
                <a:bodyPr/>
                <a:lstStyle/>
                <a:p>
                  <a:endParaRPr lang="en-GB" sz="1632"/>
                </a:p>
              </p:txBody>
            </p:sp>
            <p:sp>
              <p:nvSpPr>
                <p:cNvPr id="22" name="Freeform 52"/>
                <p:cNvSpPr>
                  <a:spLocks/>
                </p:cNvSpPr>
                <p:nvPr/>
              </p:nvSpPr>
              <p:spPr bwMode="auto">
                <a:xfrm>
                  <a:off x="572" y="105"/>
                  <a:ext cx="25" cy="70"/>
                </a:xfrm>
                <a:custGeom>
                  <a:avLst/>
                  <a:gdLst>
                    <a:gd name="T0" fmla="*/ 2 w 25"/>
                    <a:gd name="T1" fmla="*/ 70 h 70"/>
                    <a:gd name="T2" fmla="*/ 25 w 25"/>
                    <a:gd name="T3" fmla="*/ 6 h 70"/>
                    <a:gd name="T4" fmla="*/ 24 w 25"/>
                    <a:gd name="T5" fmla="*/ 5 h 70"/>
                    <a:gd name="T6" fmla="*/ 23 w 25"/>
                    <a:gd name="T7" fmla="*/ 3 h 70"/>
                    <a:gd name="T8" fmla="*/ 20 w 25"/>
                    <a:gd name="T9" fmla="*/ 2 h 70"/>
                    <a:gd name="T10" fmla="*/ 18 w 25"/>
                    <a:gd name="T11" fmla="*/ 0 h 70"/>
                    <a:gd name="T12" fmla="*/ 0 w 25"/>
                    <a:gd name="T13" fmla="*/ 68 h 70"/>
                    <a:gd name="T14" fmla="*/ 1 w 25"/>
                    <a:gd name="T15" fmla="*/ 68 h 70"/>
                    <a:gd name="T16" fmla="*/ 1 w 25"/>
                    <a:gd name="T17" fmla="*/ 68 h 70"/>
                    <a:gd name="T18" fmla="*/ 1 w 25"/>
                    <a:gd name="T19" fmla="*/ 70 h 70"/>
                    <a:gd name="T20" fmla="*/ 2 w 25"/>
                    <a:gd name="T21" fmla="*/ 70 h 7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70"/>
                    <a:gd name="T35" fmla="*/ 25 w 25"/>
                    <a:gd name="T36" fmla="*/ 70 h 7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70">
                      <a:moveTo>
                        <a:pt x="2" y="70"/>
                      </a:moveTo>
                      <a:lnTo>
                        <a:pt x="25" y="6"/>
                      </a:lnTo>
                      <a:lnTo>
                        <a:pt x="24" y="5"/>
                      </a:lnTo>
                      <a:lnTo>
                        <a:pt x="23" y="3"/>
                      </a:lnTo>
                      <a:lnTo>
                        <a:pt x="20" y="2"/>
                      </a:lnTo>
                      <a:lnTo>
                        <a:pt x="18" y="0"/>
                      </a:lnTo>
                      <a:lnTo>
                        <a:pt x="0" y="68"/>
                      </a:lnTo>
                      <a:lnTo>
                        <a:pt x="1" y="68"/>
                      </a:lnTo>
                      <a:lnTo>
                        <a:pt x="1" y="70"/>
                      </a:lnTo>
                      <a:lnTo>
                        <a:pt x="2" y="70"/>
                      </a:lnTo>
                      <a:close/>
                    </a:path>
                  </a:pathLst>
                </a:custGeom>
                <a:solidFill>
                  <a:srgbClr val="000000"/>
                </a:solidFill>
                <a:ln w="9525">
                  <a:noFill/>
                  <a:round/>
                  <a:headEnd/>
                  <a:tailEnd/>
                </a:ln>
              </p:spPr>
              <p:txBody>
                <a:bodyPr/>
                <a:lstStyle/>
                <a:p>
                  <a:endParaRPr lang="en-GB" sz="1632"/>
                </a:p>
              </p:txBody>
            </p:sp>
            <p:sp>
              <p:nvSpPr>
                <p:cNvPr id="23" name="Freeform 53"/>
                <p:cNvSpPr>
                  <a:spLocks/>
                </p:cNvSpPr>
                <p:nvPr/>
              </p:nvSpPr>
              <p:spPr bwMode="auto">
                <a:xfrm>
                  <a:off x="350" y="298"/>
                  <a:ext cx="489" cy="670"/>
                </a:xfrm>
                <a:custGeom>
                  <a:avLst/>
                  <a:gdLst>
                    <a:gd name="T0" fmla="*/ 415 w 489"/>
                    <a:gd name="T1" fmla="*/ 2 h 670"/>
                    <a:gd name="T2" fmla="*/ 398 w 489"/>
                    <a:gd name="T3" fmla="*/ 13 h 670"/>
                    <a:gd name="T4" fmla="*/ 385 w 489"/>
                    <a:gd name="T5" fmla="*/ 30 h 670"/>
                    <a:gd name="T6" fmla="*/ 379 w 489"/>
                    <a:gd name="T7" fmla="*/ 50 h 670"/>
                    <a:gd name="T8" fmla="*/ 382 w 489"/>
                    <a:gd name="T9" fmla="*/ 75 h 670"/>
                    <a:gd name="T10" fmla="*/ 397 w 489"/>
                    <a:gd name="T11" fmla="*/ 96 h 670"/>
                    <a:gd name="T12" fmla="*/ 401 w 489"/>
                    <a:gd name="T13" fmla="*/ 117 h 670"/>
                    <a:gd name="T14" fmla="*/ 388 w 489"/>
                    <a:gd name="T15" fmla="*/ 141 h 670"/>
                    <a:gd name="T16" fmla="*/ 369 w 489"/>
                    <a:gd name="T17" fmla="*/ 164 h 670"/>
                    <a:gd name="T18" fmla="*/ 348 w 489"/>
                    <a:gd name="T19" fmla="*/ 186 h 670"/>
                    <a:gd name="T20" fmla="*/ 326 w 489"/>
                    <a:gd name="T21" fmla="*/ 202 h 670"/>
                    <a:gd name="T22" fmla="*/ 309 w 489"/>
                    <a:gd name="T23" fmla="*/ 210 h 670"/>
                    <a:gd name="T24" fmla="*/ 288 w 489"/>
                    <a:gd name="T25" fmla="*/ 196 h 670"/>
                    <a:gd name="T26" fmla="*/ 257 w 489"/>
                    <a:gd name="T27" fmla="*/ 167 h 670"/>
                    <a:gd name="T28" fmla="*/ 222 w 489"/>
                    <a:gd name="T29" fmla="*/ 148 h 670"/>
                    <a:gd name="T30" fmla="*/ 180 w 489"/>
                    <a:gd name="T31" fmla="*/ 138 h 670"/>
                    <a:gd name="T32" fmla="*/ 125 w 489"/>
                    <a:gd name="T33" fmla="*/ 141 h 670"/>
                    <a:gd name="T34" fmla="*/ 69 w 489"/>
                    <a:gd name="T35" fmla="*/ 166 h 670"/>
                    <a:gd name="T36" fmla="*/ 26 w 489"/>
                    <a:gd name="T37" fmla="*/ 212 h 670"/>
                    <a:gd name="T38" fmla="*/ 5 w 489"/>
                    <a:gd name="T39" fmla="*/ 270 h 670"/>
                    <a:gd name="T40" fmla="*/ 0 w 489"/>
                    <a:gd name="T41" fmla="*/ 303 h 670"/>
                    <a:gd name="T42" fmla="*/ 326 w 489"/>
                    <a:gd name="T43" fmla="*/ 612 h 670"/>
                    <a:gd name="T44" fmla="*/ 303 w 489"/>
                    <a:gd name="T45" fmla="*/ 410 h 670"/>
                    <a:gd name="T46" fmla="*/ 257 w 489"/>
                    <a:gd name="T47" fmla="*/ 391 h 670"/>
                    <a:gd name="T48" fmla="*/ 216 w 489"/>
                    <a:gd name="T49" fmla="*/ 362 h 670"/>
                    <a:gd name="T50" fmla="*/ 180 w 489"/>
                    <a:gd name="T51" fmla="*/ 326 h 670"/>
                    <a:gd name="T52" fmla="*/ 151 w 489"/>
                    <a:gd name="T53" fmla="*/ 280 h 670"/>
                    <a:gd name="T54" fmla="*/ 132 w 489"/>
                    <a:gd name="T55" fmla="*/ 229 h 670"/>
                    <a:gd name="T56" fmla="*/ 127 w 489"/>
                    <a:gd name="T57" fmla="*/ 195 h 670"/>
                    <a:gd name="T58" fmla="*/ 135 w 489"/>
                    <a:gd name="T59" fmla="*/ 183 h 670"/>
                    <a:gd name="T60" fmla="*/ 150 w 489"/>
                    <a:gd name="T61" fmla="*/ 180 h 670"/>
                    <a:gd name="T62" fmla="*/ 161 w 489"/>
                    <a:gd name="T63" fmla="*/ 189 h 670"/>
                    <a:gd name="T64" fmla="*/ 168 w 489"/>
                    <a:gd name="T65" fmla="*/ 219 h 670"/>
                    <a:gd name="T66" fmla="*/ 184 w 489"/>
                    <a:gd name="T67" fmla="*/ 264 h 670"/>
                    <a:gd name="T68" fmla="*/ 209 w 489"/>
                    <a:gd name="T69" fmla="*/ 301 h 670"/>
                    <a:gd name="T70" fmla="*/ 237 w 489"/>
                    <a:gd name="T71" fmla="*/ 332 h 670"/>
                    <a:gd name="T72" fmla="*/ 270 w 489"/>
                    <a:gd name="T73" fmla="*/ 355 h 670"/>
                    <a:gd name="T74" fmla="*/ 306 w 489"/>
                    <a:gd name="T75" fmla="*/ 372 h 670"/>
                    <a:gd name="T76" fmla="*/ 323 w 489"/>
                    <a:gd name="T77" fmla="*/ 296 h 670"/>
                    <a:gd name="T78" fmla="*/ 322 w 489"/>
                    <a:gd name="T79" fmla="*/ 283 h 670"/>
                    <a:gd name="T80" fmla="*/ 318 w 489"/>
                    <a:gd name="T81" fmla="*/ 258 h 670"/>
                    <a:gd name="T82" fmla="*/ 325 w 489"/>
                    <a:gd name="T83" fmla="*/ 242 h 670"/>
                    <a:gd name="T84" fmla="*/ 345 w 489"/>
                    <a:gd name="T85" fmla="*/ 234 h 670"/>
                    <a:gd name="T86" fmla="*/ 371 w 489"/>
                    <a:gd name="T87" fmla="*/ 216 h 670"/>
                    <a:gd name="T88" fmla="*/ 398 w 489"/>
                    <a:gd name="T89" fmla="*/ 192 h 670"/>
                    <a:gd name="T90" fmla="*/ 420 w 489"/>
                    <a:gd name="T91" fmla="*/ 161 h 670"/>
                    <a:gd name="T92" fmla="*/ 437 w 489"/>
                    <a:gd name="T93" fmla="*/ 128 h 670"/>
                    <a:gd name="T94" fmla="*/ 454 w 489"/>
                    <a:gd name="T95" fmla="*/ 106 h 670"/>
                    <a:gd name="T96" fmla="*/ 471 w 489"/>
                    <a:gd name="T97" fmla="*/ 95 h 670"/>
                    <a:gd name="T98" fmla="*/ 483 w 489"/>
                    <a:gd name="T99" fmla="*/ 79 h 670"/>
                    <a:gd name="T100" fmla="*/ 489 w 489"/>
                    <a:gd name="T101" fmla="*/ 59 h 670"/>
                    <a:gd name="T102" fmla="*/ 486 w 489"/>
                    <a:gd name="T103" fmla="*/ 37 h 670"/>
                    <a:gd name="T104" fmla="*/ 476 w 489"/>
                    <a:gd name="T105" fmla="*/ 18 h 670"/>
                    <a:gd name="T106" fmla="*/ 458 w 489"/>
                    <a:gd name="T107" fmla="*/ 5 h 670"/>
                    <a:gd name="T108" fmla="*/ 438 w 489"/>
                    <a:gd name="T109" fmla="*/ 0 h 67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89"/>
                    <a:gd name="T166" fmla="*/ 0 h 670"/>
                    <a:gd name="T167" fmla="*/ 489 w 489"/>
                    <a:gd name="T168" fmla="*/ 670 h 67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89" h="670">
                      <a:moveTo>
                        <a:pt x="427" y="0"/>
                      </a:moveTo>
                      <a:lnTo>
                        <a:pt x="415" y="2"/>
                      </a:lnTo>
                      <a:lnTo>
                        <a:pt x="407" y="7"/>
                      </a:lnTo>
                      <a:lnTo>
                        <a:pt x="398" y="13"/>
                      </a:lnTo>
                      <a:lnTo>
                        <a:pt x="391" y="21"/>
                      </a:lnTo>
                      <a:lnTo>
                        <a:pt x="385" y="30"/>
                      </a:lnTo>
                      <a:lnTo>
                        <a:pt x="381" y="40"/>
                      </a:lnTo>
                      <a:lnTo>
                        <a:pt x="379" y="50"/>
                      </a:lnTo>
                      <a:lnTo>
                        <a:pt x="379" y="62"/>
                      </a:lnTo>
                      <a:lnTo>
                        <a:pt x="382" y="75"/>
                      </a:lnTo>
                      <a:lnTo>
                        <a:pt x="388" y="86"/>
                      </a:lnTo>
                      <a:lnTo>
                        <a:pt x="397" y="96"/>
                      </a:lnTo>
                      <a:lnTo>
                        <a:pt x="407" y="104"/>
                      </a:lnTo>
                      <a:lnTo>
                        <a:pt x="401" y="117"/>
                      </a:lnTo>
                      <a:lnTo>
                        <a:pt x="395" y="130"/>
                      </a:lnTo>
                      <a:lnTo>
                        <a:pt x="388" y="141"/>
                      </a:lnTo>
                      <a:lnTo>
                        <a:pt x="379" y="153"/>
                      </a:lnTo>
                      <a:lnTo>
                        <a:pt x="369" y="164"/>
                      </a:lnTo>
                      <a:lnTo>
                        <a:pt x="359" y="174"/>
                      </a:lnTo>
                      <a:lnTo>
                        <a:pt x="348" y="186"/>
                      </a:lnTo>
                      <a:lnTo>
                        <a:pt x="335" y="196"/>
                      </a:lnTo>
                      <a:lnTo>
                        <a:pt x="326" y="202"/>
                      </a:lnTo>
                      <a:lnTo>
                        <a:pt x="318" y="206"/>
                      </a:lnTo>
                      <a:lnTo>
                        <a:pt x="309" y="210"/>
                      </a:lnTo>
                      <a:lnTo>
                        <a:pt x="299" y="213"/>
                      </a:lnTo>
                      <a:lnTo>
                        <a:pt x="288" y="196"/>
                      </a:lnTo>
                      <a:lnTo>
                        <a:pt x="273" y="182"/>
                      </a:lnTo>
                      <a:lnTo>
                        <a:pt x="257" y="167"/>
                      </a:lnTo>
                      <a:lnTo>
                        <a:pt x="240" y="157"/>
                      </a:lnTo>
                      <a:lnTo>
                        <a:pt x="222" y="148"/>
                      </a:lnTo>
                      <a:lnTo>
                        <a:pt x="201" y="141"/>
                      </a:lnTo>
                      <a:lnTo>
                        <a:pt x="180" y="138"/>
                      </a:lnTo>
                      <a:lnTo>
                        <a:pt x="158" y="137"/>
                      </a:lnTo>
                      <a:lnTo>
                        <a:pt x="125" y="141"/>
                      </a:lnTo>
                      <a:lnTo>
                        <a:pt x="97" y="151"/>
                      </a:lnTo>
                      <a:lnTo>
                        <a:pt x="69" y="166"/>
                      </a:lnTo>
                      <a:lnTo>
                        <a:pt x="46" y="187"/>
                      </a:lnTo>
                      <a:lnTo>
                        <a:pt x="26" y="212"/>
                      </a:lnTo>
                      <a:lnTo>
                        <a:pt x="12" y="239"/>
                      </a:lnTo>
                      <a:lnTo>
                        <a:pt x="5" y="270"/>
                      </a:lnTo>
                      <a:lnTo>
                        <a:pt x="2" y="303"/>
                      </a:lnTo>
                      <a:lnTo>
                        <a:pt x="0" y="303"/>
                      </a:lnTo>
                      <a:lnTo>
                        <a:pt x="9" y="670"/>
                      </a:lnTo>
                      <a:lnTo>
                        <a:pt x="326" y="612"/>
                      </a:lnTo>
                      <a:lnTo>
                        <a:pt x="326" y="417"/>
                      </a:lnTo>
                      <a:lnTo>
                        <a:pt x="303" y="410"/>
                      </a:lnTo>
                      <a:lnTo>
                        <a:pt x="280" y="401"/>
                      </a:lnTo>
                      <a:lnTo>
                        <a:pt x="257" y="391"/>
                      </a:lnTo>
                      <a:lnTo>
                        <a:pt x="236" y="378"/>
                      </a:lnTo>
                      <a:lnTo>
                        <a:pt x="216" y="362"/>
                      </a:lnTo>
                      <a:lnTo>
                        <a:pt x="197" y="345"/>
                      </a:lnTo>
                      <a:lnTo>
                        <a:pt x="180" y="326"/>
                      </a:lnTo>
                      <a:lnTo>
                        <a:pt x="166" y="304"/>
                      </a:lnTo>
                      <a:lnTo>
                        <a:pt x="151" y="280"/>
                      </a:lnTo>
                      <a:lnTo>
                        <a:pt x="141" y="255"/>
                      </a:lnTo>
                      <a:lnTo>
                        <a:pt x="132" y="229"/>
                      </a:lnTo>
                      <a:lnTo>
                        <a:pt x="127" y="202"/>
                      </a:lnTo>
                      <a:lnTo>
                        <a:pt x="127" y="195"/>
                      </a:lnTo>
                      <a:lnTo>
                        <a:pt x="131" y="187"/>
                      </a:lnTo>
                      <a:lnTo>
                        <a:pt x="135" y="183"/>
                      </a:lnTo>
                      <a:lnTo>
                        <a:pt x="143" y="180"/>
                      </a:lnTo>
                      <a:lnTo>
                        <a:pt x="150" y="180"/>
                      </a:lnTo>
                      <a:lnTo>
                        <a:pt x="157" y="183"/>
                      </a:lnTo>
                      <a:lnTo>
                        <a:pt x="161" y="189"/>
                      </a:lnTo>
                      <a:lnTo>
                        <a:pt x="164" y="196"/>
                      </a:lnTo>
                      <a:lnTo>
                        <a:pt x="168" y="219"/>
                      </a:lnTo>
                      <a:lnTo>
                        <a:pt x="176" y="242"/>
                      </a:lnTo>
                      <a:lnTo>
                        <a:pt x="184" y="264"/>
                      </a:lnTo>
                      <a:lnTo>
                        <a:pt x="196" y="284"/>
                      </a:lnTo>
                      <a:lnTo>
                        <a:pt x="209" y="301"/>
                      </a:lnTo>
                      <a:lnTo>
                        <a:pt x="222" y="317"/>
                      </a:lnTo>
                      <a:lnTo>
                        <a:pt x="237" y="332"/>
                      </a:lnTo>
                      <a:lnTo>
                        <a:pt x="253" y="345"/>
                      </a:lnTo>
                      <a:lnTo>
                        <a:pt x="270" y="355"/>
                      </a:lnTo>
                      <a:lnTo>
                        <a:pt x="288" y="365"/>
                      </a:lnTo>
                      <a:lnTo>
                        <a:pt x="306" y="372"/>
                      </a:lnTo>
                      <a:lnTo>
                        <a:pt x="326" y="378"/>
                      </a:lnTo>
                      <a:lnTo>
                        <a:pt x="323" y="296"/>
                      </a:lnTo>
                      <a:lnTo>
                        <a:pt x="322" y="283"/>
                      </a:lnTo>
                      <a:lnTo>
                        <a:pt x="321" y="271"/>
                      </a:lnTo>
                      <a:lnTo>
                        <a:pt x="318" y="258"/>
                      </a:lnTo>
                      <a:lnTo>
                        <a:pt x="315" y="247"/>
                      </a:lnTo>
                      <a:lnTo>
                        <a:pt x="325" y="242"/>
                      </a:lnTo>
                      <a:lnTo>
                        <a:pt x="335" y="238"/>
                      </a:lnTo>
                      <a:lnTo>
                        <a:pt x="345" y="234"/>
                      </a:lnTo>
                      <a:lnTo>
                        <a:pt x="355" y="228"/>
                      </a:lnTo>
                      <a:lnTo>
                        <a:pt x="371" y="216"/>
                      </a:lnTo>
                      <a:lnTo>
                        <a:pt x="385" y="205"/>
                      </a:lnTo>
                      <a:lnTo>
                        <a:pt x="398" y="192"/>
                      </a:lnTo>
                      <a:lnTo>
                        <a:pt x="410" y="177"/>
                      </a:lnTo>
                      <a:lnTo>
                        <a:pt x="420" y="161"/>
                      </a:lnTo>
                      <a:lnTo>
                        <a:pt x="430" y="144"/>
                      </a:lnTo>
                      <a:lnTo>
                        <a:pt x="437" y="128"/>
                      </a:lnTo>
                      <a:lnTo>
                        <a:pt x="444" y="109"/>
                      </a:lnTo>
                      <a:lnTo>
                        <a:pt x="454" y="106"/>
                      </a:lnTo>
                      <a:lnTo>
                        <a:pt x="464" y="102"/>
                      </a:lnTo>
                      <a:lnTo>
                        <a:pt x="471" y="95"/>
                      </a:lnTo>
                      <a:lnTo>
                        <a:pt x="479" y="88"/>
                      </a:lnTo>
                      <a:lnTo>
                        <a:pt x="483" y="79"/>
                      </a:lnTo>
                      <a:lnTo>
                        <a:pt x="487" y="69"/>
                      </a:lnTo>
                      <a:lnTo>
                        <a:pt x="489" y="59"/>
                      </a:lnTo>
                      <a:lnTo>
                        <a:pt x="489" y="49"/>
                      </a:lnTo>
                      <a:lnTo>
                        <a:pt x="486" y="37"/>
                      </a:lnTo>
                      <a:lnTo>
                        <a:pt x="481" y="28"/>
                      </a:lnTo>
                      <a:lnTo>
                        <a:pt x="476" y="18"/>
                      </a:lnTo>
                      <a:lnTo>
                        <a:pt x="467" y="11"/>
                      </a:lnTo>
                      <a:lnTo>
                        <a:pt x="458" y="5"/>
                      </a:lnTo>
                      <a:lnTo>
                        <a:pt x="448" y="2"/>
                      </a:lnTo>
                      <a:lnTo>
                        <a:pt x="438" y="0"/>
                      </a:lnTo>
                      <a:lnTo>
                        <a:pt x="427" y="0"/>
                      </a:lnTo>
                      <a:close/>
                    </a:path>
                  </a:pathLst>
                </a:custGeom>
                <a:solidFill>
                  <a:srgbClr val="000000"/>
                </a:solidFill>
                <a:ln w="9525">
                  <a:noFill/>
                  <a:round/>
                  <a:headEnd/>
                  <a:tailEnd/>
                </a:ln>
              </p:spPr>
              <p:txBody>
                <a:bodyPr/>
                <a:lstStyle/>
                <a:p>
                  <a:endParaRPr lang="en-GB" sz="1632"/>
                </a:p>
              </p:txBody>
            </p:sp>
            <p:sp>
              <p:nvSpPr>
                <p:cNvPr id="24" name="Freeform 54"/>
                <p:cNvSpPr>
                  <a:spLocks/>
                </p:cNvSpPr>
                <p:nvPr/>
              </p:nvSpPr>
              <p:spPr bwMode="auto">
                <a:xfrm>
                  <a:off x="123" y="1024"/>
                  <a:ext cx="265" cy="266"/>
                </a:xfrm>
                <a:custGeom>
                  <a:avLst/>
                  <a:gdLst>
                    <a:gd name="T0" fmla="*/ 133 w 265"/>
                    <a:gd name="T1" fmla="*/ 0 h 266"/>
                    <a:gd name="T2" fmla="*/ 105 w 265"/>
                    <a:gd name="T3" fmla="*/ 3 h 266"/>
                    <a:gd name="T4" fmla="*/ 81 w 265"/>
                    <a:gd name="T5" fmla="*/ 10 h 266"/>
                    <a:gd name="T6" fmla="*/ 58 w 265"/>
                    <a:gd name="T7" fmla="*/ 23 h 266"/>
                    <a:gd name="T8" fmla="*/ 39 w 265"/>
                    <a:gd name="T9" fmla="*/ 39 h 266"/>
                    <a:gd name="T10" fmla="*/ 23 w 265"/>
                    <a:gd name="T11" fmla="*/ 59 h 266"/>
                    <a:gd name="T12" fmla="*/ 11 w 265"/>
                    <a:gd name="T13" fmla="*/ 83 h 266"/>
                    <a:gd name="T14" fmla="*/ 3 w 265"/>
                    <a:gd name="T15" fmla="*/ 107 h 266"/>
                    <a:gd name="T16" fmla="*/ 0 w 265"/>
                    <a:gd name="T17" fmla="*/ 133 h 266"/>
                    <a:gd name="T18" fmla="*/ 3 w 265"/>
                    <a:gd name="T19" fmla="*/ 161 h 266"/>
                    <a:gd name="T20" fmla="*/ 11 w 265"/>
                    <a:gd name="T21" fmla="*/ 185 h 266"/>
                    <a:gd name="T22" fmla="*/ 23 w 265"/>
                    <a:gd name="T23" fmla="*/ 208 h 266"/>
                    <a:gd name="T24" fmla="*/ 39 w 265"/>
                    <a:gd name="T25" fmla="*/ 227 h 266"/>
                    <a:gd name="T26" fmla="*/ 58 w 265"/>
                    <a:gd name="T27" fmla="*/ 243 h 266"/>
                    <a:gd name="T28" fmla="*/ 81 w 265"/>
                    <a:gd name="T29" fmla="*/ 256 h 266"/>
                    <a:gd name="T30" fmla="*/ 105 w 265"/>
                    <a:gd name="T31" fmla="*/ 263 h 266"/>
                    <a:gd name="T32" fmla="*/ 133 w 265"/>
                    <a:gd name="T33" fmla="*/ 266 h 266"/>
                    <a:gd name="T34" fmla="*/ 160 w 265"/>
                    <a:gd name="T35" fmla="*/ 263 h 266"/>
                    <a:gd name="T36" fmla="*/ 184 w 265"/>
                    <a:gd name="T37" fmla="*/ 256 h 266"/>
                    <a:gd name="T38" fmla="*/ 207 w 265"/>
                    <a:gd name="T39" fmla="*/ 243 h 266"/>
                    <a:gd name="T40" fmla="*/ 226 w 265"/>
                    <a:gd name="T41" fmla="*/ 227 h 266"/>
                    <a:gd name="T42" fmla="*/ 242 w 265"/>
                    <a:gd name="T43" fmla="*/ 208 h 266"/>
                    <a:gd name="T44" fmla="*/ 255 w 265"/>
                    <a:gd name="T45" fmla="*/ 185 h 266"/>
                    <a:gd name="T46" fmla="*/ 262 w 265"/>
                    <a:gd name="T47" fmla="*/ 161 h 266"/>
                    <a:gd name="T48" fmla="*/ 265 w 265"/>
                    <a:gd name="T49" fmla="*/ 133 h 266"/>
                    <a:gd name="T50" fmla="*/ 262 w 265"/>
                    <a:gd name="T51" fmla="*/ 107 h 266"/>
                    <a:gd name="T52" fmla="*/ 255 w 265"/>
                    <a:gd name="T53" fmla="*/ 83 h 266"/>
                    <a:gd name="T54" fmla="*/ 242 w 265"/>
                    <a:gd name="T55" fmla="*/ 59 h 266"/>
                    <a:gd name="T56" fmla="*/ 226 w 265"/>
                    <a:gd name="T57" fmla="*/ 39 h 266"/>
                    <a:gd name="T58" fmla="*/ 207 w 265"/>
                    <a:gd name="T59" fmla="*/ 23 h 266"/>
                    <a:gd name="T60" fmla="*/ 184 w 265"/>
                    <a:gd name="T61" fmla="*/ 10 h 266"/>
                    <a:gd name="T62" fmla="*/ 160 w 265"/>
                    <a:gd name="T63" fmla="*/ 3 h 266"/>
                    <a:gd name="T64" fmla="*/ 133 w 265"/>
                    <a:gd name="T65" fmla="*/ 0 h 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65"/>
                    <a:gd name="T100" fmla="*/ 0 h 266"/>
                    <a:gd name="T101" fmla="*/ 265 w 265"/>
                    <a:gd name="T102" fmla="*/ 266 h 2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65" h="266">
                      <a:moveTo>
                        <a:pt x="133" y="0"/>
                      </a:moveTo>
                      <a:lnTo>
                        <a:pt x="105" y="3"/>
                      </a:lnTo>
                      <a:lnTo>
                        <a:pt x="81" y="10"/>
                      </a:lnTo>
                      <a:lnTo>
                        <a:pt x="58" y="23"/>
                      </a:lnTo>
                      <a:lnTo>
                        <a:pt x="39" y="39"/>
                      </a:lnTo>
                      <a:lnTo>
                        <a:pt x="23" y="59"/>
                      </a:lnTo>
                      <a:lnTo>
                        <a:pt x="11" y="83"/>
                      </a:lnTo>
                      <a:lnTo>
                        <a:pt x="3" y="107"/>
                      </a:lnTo>
                      <a:lnTo>
                        <a:pt x="0" y="133"/>
                      </a:lnTo>
                      <a:lnTo>
                        <a:pt x="3" y="161"/>
                      </a:lnTo>
                      <a:lnTo>
                        <a:pt x="11" y="185"/>
                      </a:lnTo>
                      <a:lnTo>
                        <a:pt x="23" y="208"/>
                      </a:lnTo>
                      <a:lnTo>
                        <a:pt x="39" y="227"/>
                      </a:lnTo>
                      <a:lnTo>
                        <a:pt x="58" y="243"/>
                      </a:lnTo>
                      <a:lnTo>
                        <a:pt x="81" y="256"/>
                      </a:lnTo>
                      <a:lnTo>
                        <a:pt x="105" y="263"/>
                      </a:lnTo>
                      <a:lnTo>
                        <a:pt x="133" y="266"/>
                      </a:lnTo>
                      <a:lnTo>
                        <a:pt x="160" y="263"/>
                      </a:lnTo>
                      <a:lnTo>
                        <a:pt x="184" y="256"/>
                      </a:lnTo>
                      <a:lnTo>
                        <a:pt x="207" y="243"/>
                      </a:lnTo>
                      <a:lnTo>
                        <a:pt x="226" y="227"/>
                      </a:lnTo>
                      <a:lnTo>
                        <a:pt x="242" y="208"/>
                      </a:lnTo>
                      <a:lnTo>
                        <a:pt x="255" y="185"/>
                      </a:lnTo>
                      <a:lnTo>
                        <a:pt x="262" y="161"/>
                      </a:lnTo>
                      <a:lnTo>
                        <a:pt x="265" y="133"/>
                      </a:lnTo>
                      <a:lnTo>
                        <a:pt x="262" y="107"/>
                      </a:lnTo>
                      <a:lnTo>
                        <a:pt x="255" y="83"/>
                      </a:lnTo>
                      <a:lnTo>
                        <a:pt x="242" y="59"/>
                      </a:lnTo>
                      <a:lnTo>
                        <a:pt x="226" y="39"/>
                      </a:lnTo>
                      <a:lnTo>
                        <a:pt x="207" y="23"/>
                      </a:lnTo>
                      <a:lnTo>
                        <a:pt x="184" y="10"/>
                      </a:lnTo>
                      <a:lnTo>
                        <a:pt x="160" y="3"/>
                      </a:lnTo>
                      <a:lnTo>
                        <a:pt x="133" y="0"/>
                      </a:lnTo>
                      <a:close/>
                    </a:path>
                  </a:pathLst>
                </a:custGeom>
                <a:solidFill>
                  <a:srgbClr val="63D1E8"/>
                </a:solidFill>
                <a:ln w="9525">
                  <a:noFill/>
                  <a:round/>
                  <a:headEnd/>
                  <a:tailEnd/>
                </a:ln>
              </p:spPr>
              <p:txBody>
                <a:bodyPr/>
                <a:lstStyle/>
                <a:p>
                  <a:endParaRPr lang="en-GB" sz="1632"/>
                </a:p>
              </p:txBody>
            </p:sp>
            <p:sp>
              <p:nvSpPr>
                <p:cNvPr id="25" name="Freeform 55"/>
                <p:cNvSpPr>
                  <a:spLocks/>
                </p:cNvSpPr>
                <p:nvPr/>
              </p:nvSpPr>
              <p:spPr bwMode="auto">
                <a:xfrm>
                  <a:off x="959" y="1024"/>
                  <a:ext cx="264" cy="266"/>
                </a:xfrm>
                <a:custGeom>
                  <a:avLst/>
                  <a:gdLst>
                    <a:gd name="T0" fmla="*/ 132 w 264"/>
                    <a:gd name="T1" fmla="*/ 0 h 266"/>
                    <a:gd name="T2" fmla="*/ 105 w 264"/>
                    <a:gd name="T3" fmla="*/ 3 h 266"/>
                    <a:gd name="T4" fmla="*/ 81 w 264"/>
                    <a:gd name="T5" fmla="*/ 10 h 266"/>
                    <a:gd name="T6" fmla="*/ 58 w 264"/>
                    <a:gd name="T7" fmla="*/ 23 h 266"/>
                    <a:gd name="T8" fmla="*/ 39 w 264"/>
                    <a:gd name="T9" fmla="*/ 39 h 266"/>
                    <a:gd name="T10" fmla="*/ 23 w 264"/>
                    <a:gd name="T11" fmla="*/ 59 h 266"/>
                    <a:gd name="T12" fmla="*/ 10 w 264"/>
                    <a:gd name="T13" fmla="*/ 83 h 266"/>
                    <a:gd name="T14" fmla="*/ 3 w 264"/>
                    <a:gd name="T15" fmla="*/ 107 h 266"/>
                    <a:gd name="T16" fmla="*/ 0 w 264"/>
                    <a:gd name="T17" fmla="*/ 133 h 266"/>
                    <a:gd name="T18" fmla="*/ 3 w 264"/>
                    <a:gd name="T19" fmla="*/ 161 h 266"/>
                    <a:gd name="T20" fmla="*/ 10 w 264"/>
                    <a:gd name="T21" fmla="*/ 185 h 266"/>
                    <a:gd name="T22" fmla="*/ 23 w 264"/>
                    <a:gd name="T23" fmla="*/ 208 h 266"/>
                    <a:gd name="T24" fmla="*/ 39 w 264"/>
                    <a:gd name="T25" fmla="*/ 227 h 266"/>
                    <a:gd name="T26" fmla="*/ 58 w 264"/>
                    <a:gd name="T27" fmla="*/ 243 h 266"/>
                    <a:gd name="T28" fmla="*/ 81 w 264"/>
                    <a:gd name="T29" fmla="*/ 256 h 266"/>
                    <a:gd name="T30" fmla="*/ 105 w 264"/>
                    <a:gd name="T31" fmla="*/ 263 h 266"/>
                    <a:gd name="T32" fmla="*/ 132 w 264"/>
                    <a:gd name="T33" fmla="*/ 266 h 266"/>
                    <a:gd name="T34" fmla="*/ 160 w 264"/>
                    <a:gd name="T35" fmla="*/ 263 h 266"/>
                    <a:gd name="T36" fmla="*/ 184 w 264"/>
                    <a:gd name="T37" fmla="*/ 256 h 266"/>
                    <a:gd name="T38" fmla="*/ 207 w 264"/>
                    <a:gd name="T39" fmla="*/ 243 h 266"/>
                    <a:gd name="T40" fmla="*/ 226 w 264"/>
                    <a:gd name="T41" fmla="*/ 227 h 266"/>
                    <a:gd name="T42" fmla="*/ 241 w 264"/>
                    <a:gd name="T43" fmla="*/ 208 h 266"/>
                    <a:gd name="T44" fmla="*/ 254 w 264"/>
                    <a:gd name="T45" fmla="*/ 185 h 266"/>
                    <a:gd name="T46" fmla="*/ 262 w 264"/>
                    <a:gd name="T47" fmla="*/ 161 h 266"/>
                    <a:gd name="T48" fmla="*/ 264 w 264"/>
                    <a:gd name="T49" fmla="*/ 133 h 266"/>
                    <a:gd name="T50" fmla="*/ 262 w 264"/>
                    <a:gd name="T51" fmla="*/ 107 h 266"/>
                    <a:gd name="T52" fmla="*/ 254 w 264"/>
                    <a:gd name="T53" fmla="*/ 83 h 266"/>
                    <a:gd name="T54" fmla="*/ 241 w 264"/>
                    <a:gd name="T55" fmla="*/ 59 h 266"/>
                    <a:gd name="T56" fmla="*/ 226 w 264"/>
                    <a:gd name="T57" fmla="*/ 39 h 266"/>
                    <a:gd name="T58" fmla="*/ 207 w 264"/>
                    <a:gd name="T59" fmla="*/ 23 h 266"/>
                    <a:gd name="T60" fmla="*/ 184 w 264"/>
                    <a:gd name="T61" fmla="*/ 10 h 266"/>
                    <a:gd name="T62" fmla="*/ 160 w 264"/>
                    <a:gd name="T63" fmla="*/ 3 h 266"/>
                    <a:gd name="T64" fmla="*/ 132 w 264"/>
                    <a:gd name="T65" fmla="*/ 0 h 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64"/>
                    <a:gd name="T100" fmla="*/ 0 h 266"/>
                    <a:gd name="T101" fmla="*/ 264 w 264"/>
                    <a:gd name="T102" fmla="*/ 266 h 2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64" h="266">
                      <a:moveTo>
                        <a:pt x="132" y="0"/>
                      </a:moveTo>
                      <a:lnTo>
                        <a:pt x="105" y="3"/>
                      </a:lnTo>
                      <a:lnTo>
                        <a:pt x="81" y="10"/>
                      </a:lnTo>
                      <a:lnTo>
                        <a:pt x="58" y="23"/>
                      </a:lnTo>
                      <a:lnTo>
                        <a:pt x="39" y="39"/>
                      </a:lnTo>
                      <a:lnTo>
                        <a:pt x="23" y="59"/>
                      </a:lnTo>
                      <a:lnTo>
                        <a:pt x="10" y="83"/>
                      </a:lnTo>
                      <a:lnTo>
                        <a:pt x="3" y="107"/>
                      </a:lnTo>
                      <a:lnTo>
                        <a:pt x="0" y="133"/>
                      </a:lnTo>
                      <a:lnTo>
                        <a:pt x="3" y="161"/>
                      </a:lnTo>
                      <a:lnTo>
                        <a:pt x="10" y="185"/>
                      </a:lnTo>
                      <a:lnTo>
                        <a:pt x="23" y="208"/>
                      </a:lnTo>
                      <a:lnTo>
                        <a:pt x="39" y="227"/>
                      </a:lnTo>
                      <a:lnTo>
                        <a:pt x="58" y="243"/>
                      </a:lnTo>
                      <a:lnTo>
                        <a:pt x="81" y="256"/>
                      </a:lnTo>
                      <a:lnTo>
                        <a:pt x="105" y="263"/>
                      </a:lnTo>
                      <a:lnTo>
                        <a:pt x="132" y="266"/>
                      </a:lnTo>
                      <a:lnTo>
                        <a:pt x="160" y="263"/>
                      </a:lnTo>
                      <a:lnTo>
                        <a:pt x="184" y="256"/>
                      </a:lnTo>
                      <a:lnTo>
                        <a:pt x="207" y="243"/>
                      </a:lnTo>
                      <a:lnTo>
                        <a:pt x="226" y="227"/>
                      </a:lnTo>
                      <a:lnTo>
                        <a:pt x="241" y="208"/>
                      </a:lnTo>
                      <a:lnTo>
                        <a:pt x="254" y="185"/>
                      </a:lnTo>
                      <a:lnTo>
                        <a:pt x="262" y="161"/>
                      </a:lnTo>
                      <a:lnTo>
                        <a:pt x="264" y="133"/>
                      </a:lnTo>
                      <a:lnTo>
                        <a:pt x="262" y="107"/>
                      </a:lnTo>
                      <a:lnTo>
                        <a:pt x="254" y="83"/>
                      </a:lnTo>
                      <a:lnTo>
                        <a:pt x="241" y="59"/>
                      </a:lnTo>
                      <a:lnTo>
                        <a:pt x="226" y="39"/>
                      </a:lnTo>
                      <a:lnTo>
                        <a:pt x="207" y="23"/>
                      </a:lnTo>
                      <a:lnTo>
                        <a:pt x="184" y="10"/>
                      </a:lnTo>
                      <a:lnTo>
                        <a:pt x="160" y="3"/>
                      </a:lnTo>
                      <a:lnTo>
                        <a:pt x="132" y="0"/>
                      </a:lnTo>
                      <a:close/>
                    </a:path>
                  </a:pathLst>
                </a:custGeom>
                <a:solidFill>
                  <a:srgbClr val="63D1E8"/>
                </a:solidFill>
                <a:ln w="9525">
                  <a:noFill/>
                  <a:round/>
                  <a:headEnd/>
                  <a:tailEnd/>
                </a:ln>
              </p:spPr>
              <p:txBody>
                <a:bodyPr/>
                <a:lstStyle/>
                <a:p>
                  <a:endParaRPr lang="en-GB" sz="1632"/>
                </a:p>
              </p:txBody>
            </p:sp>
            <p:sp>
              <p:nvSpPr>
                <p:cNvPr id="26" name="Freeform 56"/>
                <p:cNvSpPr>
                  <a:spLocks/>
                </p:cNvSpPr>
                <p:nvPr/>
              </p:nvSpPr>
              <p:spPr bwMode="auto">
                <a:xfrm>
                  <a:off x="906" y="296"/>
                  <a:ext cx="56" cy="71"/>
                </a:xfrm>
                <a:custGeom>
                  <a:avLst/>
                  <a:gdLst>
                    <a:gd name="T0" fmla="*/ 3 w 56"/>
                    <a:gd name="T1" fmla="*/ 71 h 71"/>
                    <a:gd name="T2" fmla="*/ 56 w 56"/>
                    <a:gd name="T3" fmla="*/ 29 h 71"/>
                    <a:gd name="T4" fmla="*/ 56 w 56"/>
                    <a:gd name="T5" fmla="*/ 20 h 71"/>
                    <a:gd name="T6" fmla="*/ 55 w 56"/>
                    <a:gd name="T7" fmla="*/ 13 h 71"/>
                    <a:gd name="T8" fmla="*/ 53 w 56"/>
                    <a:gd name="T9" fmla="*/ 7 h 71"/>
                    <a:gd name="T10" fmla="*/ 52 w 56"/>
                    <a:gd name="T11" fmla="*/ 0 h 71"/>
                    <a:gd name="T12" fmla="*/ 0 w 56"/>
                    <a:gd name="T13" fmla="*/ 59 h 71"/>
                    <a:gd name="T14" fmla="*/ 2 w 56"/>
                    <a:gd name="T15" fmla="*/ 62 h 71"/>
                    <a:gd name="T16" fmla="*/ 2 w 56"/>
                    <a:gd name="T17" fmla="*/ 65 h 71"/>
                    <a:gd name="T18" fmla="*/ 3 w 56"/>
                    <a:gd name="T19" fmla="*/ 68 h 71"/>
                    <a:gd name="T20" fmla="*/ 3 w 56"/>
                    <a:gd name="T21" fmla="*/ 71 h 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71"/>
                    <a:gd name="T35" fmla="*/ 56 w 56"/>
                    <a:gd name="T36" fmla="*/ 71 h 7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71">
                      <a:moveTo>
                        <a:pt x="3" y="71"/>
                      </a:moveTo>
                      <a:lnTo>
                        <a:pt x="56" y="29"/>
                      </a:lnTo>
                      <a:lnTo>
                        <a:pt x="56" y="20"/>
                      </a:lnTo>
                      <a:lnTo>
                        <a:pt x="55" y="13"/>
                      </a:lnTo>
                      <a:lnTo>
                        <a:pt x="53" y="7"/>
                      </a:lnTo>
                      <a:lnTo>
                        <a:pt x="52" y="0"/>
                      </a:lnTo>
                      <a:lnTo>
                        <a:pt x="0" y="59"/>
                      </a:lnTo>
                      <a:lnTo>
                        <a:pt x="2" y="62"/>
                      </a:lnTo>
                      <a:lnTo>
                        <a:pt x="2" y="65"/>
                      </a:lnTo>
                      <a:lnTo>
                        <a:pt x="3" y="68"/>
                      </a:lnTo>
                      <a:lnTo>
                        <a:pt x="3" y="71"/>
                      </a:lnTo>
                      <a:close/>
                    </a:path>
                  </a:pathLst>
                </a:custGeom>
                <a:solidFill>
                  <a:srgbClr val="82FF00"/>
                </a:solidFill>
                <a:ln w="9525">
                  <a:noFill/>
                  <a:round/>
                  <a:headEnd/>
                  <a:tailEnd/>
                </a:ln>
              </p:spPr>
              <p:txBody>
                <a:bodyPr/>
                <a:lstStyle/>
                <a:p>
                  <a:endParaRPr lang="en-GB" sz="1632"/>
                </a:p>
              </p:txBody>
            </p:sp>
            <p:sp>
              <p:nvSpPr>
                <p:cNvPr id="27" name="Freeform 57"/>
                <p:cNvSpPr>
                  <a:spLocks/>
                </p:cNvSpPr>
                <p:nvPr/>
              </p:nvSpPr>
              <p:spPr bwMode="auto">
                <a:xfrm>
                  <a:off x="676" y="430"/>
                  <a:ext cx="332" cy="291"/>
                </a:xfrm>
                <a:custGeom>
                  <a:avLst/>
                  <a:gdLst>
                    <a:gd name="T0" fmla="*/ 332 w 332"/>
                    <a:gd name="T1" fmla="*/ 48 h 291"/>
                    <a:gd name="T2" fmla="*/ 329 w 332"/>
                    <a:gd name="T3" fmla="*/ 37 h 291"/>
                    <a:gd name="T4" fmla="*/ 325 w 332"/>
                    <a:gd name="T5" fmla="*/ 28 h 291"/>
                    <a:gd name="T6" fmla="*/ 319 w 332"/>
                    <a:gd name="T7" fmla="*/ 19 h 291"/>
                    <a:gd name="T8" fmla="*/ 312 w 332"/>
                    <a:gd name="T9" fmla="*/ 11 h 291"/>
                    <a:gd name="T10" fmla="*/ 302 w 332"/>
                    <a:gd name="T11" fmla="*/ 6 h 291"/>
                    <a:gd name="T12" fmla="*/ 292 w 332"/>
                    <a:gd name="T13" fmla="*/ 2 h 291"/>
                    <a:gd name="T14" fmla="*/ 282 w 332"/>
                    <a:gd name="T15" fmla="*/ 0 h 291"/>
                    <a:gd name="T16" fmla="*/ 270 w 332"/>
                    <a:gd name="T17" fmla="*/ 0 h 291"/>
                    <a:gd name="T18" fmla="*/ 259 w 332"/>
                    <a:gd name="T19" fmla="*/ 3 h 291"/>
                    <a:gd name="T20" fmla="*/ 250 w 332"/>
                    <a:gd name="T21" fmla="*/ 6 h 291"/>
                    <a:gd name="T22" fmla="*/ 242 w 332"/>
                    <a:gd name="T23" fmla="*/ 13 h 291"/>
                    <a:gd name="T24" fmla="*/ 234 w 332"/>
                    <a:gd name="T25" fmla="*/ 21 h 291"/>
                    <a:gd name="T26" fmla="*/ 229 w 332"/>
                    <a:gd name="T27" fmla="*/ 29 h 291"/>
                    <a:gd name="T28" fmla="*/ 224 w 332"/>
                    <a:gd name="T29" fmla="*/ 39 h 291"/>
                    <a:gd name="T30" fmla="*/ 223 w 332"/>
                    <a:gd name="T31" fmla="*/ 51 h 291"/>
                    <a:gd name="T32" fmla="*/ 223 w 332"/>
                    <a:gd name="T33" fmla="*/ 63 h 291"/>
                    <a:gd name="T34" fmla="*/ 227 w 332"/>
                    <a:gd name="T35" fmla="*/ 77 h 291"/>
                    <a:gd name="T36" fmla="*/ 234 w 332"/>
                    <a:gd name="T37" fmla="*/ 90 h 291"/>
                    <a:gd name="T38" fmla="*/ 244 w 332"/>
                    <a:gd name="T39" fmla="*/ 100 h 291"/>
                    <a:gd name="T40" fmla="*/ 257 w 332"/>
                    <a:gd name="T41" fmla="*/ 107 h 291"/>
                    <a:gd name="T42" fmla="*/ 250 w 332"/>
                    <a:gd name="T43" fmla="*/ 123 h 291"/>
                    <a:gd name="T44" fmla="*/ 243 w 332"/>
                    <a:gd name="T45" fmla="*/ 141 h 291"/>
                    <a:gd name="T46" fmla="*/ 234 w 332"/>
                    <a:gd name="T47" fmla="*/ 155 h 291"/>
                    <a:gd name="T48" fmla="*/ 223 w 332"/>
                    <a:gd name="T49" fmla="*/ 169 h 291"/>
                    <a:gd name="T50" fmla="*/ 211 w 332"/>
                    <a:gd name="T51" fmla="*/ 184 h 291"/>
                    <a:gd name="T52" fmla="*/ 199 w 332"/>
                    <a:gd name="T53" fmla="*/ 197 h 291"/>
                    <a:gd name="T54" fmla="*/ 184 w 332"/>
                    <a:gd name="T55" fmla="*/ 208 h 291"/>
                    <a:gd name="T56" fmla="*/ 170 w 332"/>
                    <a:gd name="T57" fmla="*/ 219 h 291"/>
                    <a:gd name="T58" fmla="*/ 150 w 332"/>
                    <a:gd name="T59" fmla="*/ 230 h 291"/>
                    <a:gd name="T60" fmla="*/ 128 w 332"/>
                    <a:gd name="T61" fmla="*/ 239 h 291"/>
                    <a:gd name="T62" fmla="*/ 108 w 332"/>
                    <a:gd name="T63" fmla="*/ 246 h 291"/>
                    <a:gd name="T64" fmla="*/ 87 w 332"/>
                    <a:gd name="T65" fmla="*/ 250 h 291"/>
                    <a:gd name="T66" fmla="*/ 65 w 332"/>
                    <a:gd name="T67" fmla="*/ 252 h 291"/>
                    <a:gd name="T68" fmla="*/ 43 w 332"/>
                    <a:gd name="T69" fmla="*/ 252 h 291"/>
                    <a:gd name="T70" fmla="*/ 22 w 332"/>
                    <a:gd name="T71" fmla="*/ 250 h 291"/>
                    <a:gd name="T72" fmla="*/ 0 w 332"/>
                    <a:gd name="T73" fmla="*/ 246 h 291"/>
                    <a:gd name="T74" fmla="*/ 2 w 332"/>
                    <a:gd name="T75" fmla="*/ 285 h 291"/>
                    <a:gd name="T76" fmla="*/ 25 w 332"/>
                    <a:gd name="T77" fmla="*/ 289 h 291"/>
                    <a:gd name="T78" fmla="*/ 49 w 332"/>
                    <a:gd name="T79" fmla="*/ 291 h 291"/>
                    <a:gd name="T80" fmla="*/ 72 w 332"/>
                    <a:gd name="T81" fmla="*/ 289 h 291"/>
                    <a:gd name="T82" fmla="*/ 97 w 332"/>
                    <a:gd name="T83" fmla="*/ 287 h 291"/>
                    <a:gd name="T84" fmla="*/ 121 w 332"/>
                    <a:gd name="T85" fmla="*/ 281 h 291"/>
                    <a:gd name="T86" fmla="*/ 144 w 332"/>
                    <a:gd name="T87" fmla="*/ 274 h 291"/>
                    <a:gd name="T88" fmla="*/ 167 w 332"/>
                    <a:gd name="T89" fmla="*/ 263 h 291"/>
                    <a:gd name="T90" fmla="*/ 188 w 332"/>
                    <a:gd name="T91" fmla="*/ 250 h 291"/>
                    <a:gd name="T92" fmla="*/ 207 w 332"/>
                    <a:gd name="T93" fmla="*/ 237 h 291"/>
                    <a:gd name="T94" fmla="*/ 226 w 332"/>
                    <a:gd name="T95" fmla="*/ 223 h 291"/>
                    <a:gd name="T96" fmla="*/ 242 w 332"/>
                    <a:gd name="T97" fmla="*/ 206 h 291"/>
                    <a:gd name="T98" fmla="*/ 256 w 332"/>
                    <a:gd name="T99" fmla="*/ 188 h 291"/>
                    <a:gd name="T100" fmla="*/ 269 w 332"/>
                    <a:gd name="T101" fmla="*/ 169 h 291"/>
                    <a:gd name="T102" fmla="*/ 279 w 332"/>
                    <a:gd name="T103" fmla="*/ 151 h 291"/>
                    <a:gd name="T104" fmla="*/ 289 w 332"/>
                    <a:gd name="T105" fmla="*/ 129 h 291"/>
                    <a:gd name="T106" fmla="*/ 296 w 332"/>
                    <a:gd name="T107" fmla="*/ 107 h 291"/>
                    <a:gd name="T108" fmla="*/ 312 w 332"/>
                    <a:gd name="T109" fmla="*/ 99 h 291"/>
                    <a:gd name="T110" fmla="*/ 323 w 332"/>
                    <a:gd name="T111" fmla="*/ 84 h 291"/>
                    <a:gd name="T112" fmla="*/ 331 w 332"/>
                    <a:gd name="T113" fmla="*/ 67 h 291"/>
                    <a:gd name="T114" fmla="*/ 332 w 332"/>
                    <a:gd name="T115" fmla="*/ 48 h 29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32"/>
                    <a:gd name="T175" fmla="*/ 0 h 291"/>
                    <a:gd name="T176" fmla="*/ 332 w 332"/>
                    <a:gd name="T177" fmla="*/ 291 h 29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32" h="291">
                      <a:moveTo>
                        <a:pt x="332" y="48"/>
                      </a:moveTo>
                      <a:lnTo>
                        <a:pt x="329" y="37"/>
                      </a:lnTo>
                      <a:lnTo>
                        <a:pt x="325" y="28"/>
                      </a:lnTo>
                      <a:lnTo>
                        <a:pt x="319" y="19"/>
                      </a:lnTo>
                      <a:lnTo>
                        <a:pt x="312" y="11"/>
                      </a:lnTo>
                      <a:lnTo>
                        <a:pt x="302" y="6"/>
                      </a:lnTo>
                      <a:lnTo>
                        <a:pt x="292" y="2"/>
                      </a:lnTo>
                      <a:lnTo>
                        <a:pt x="282" y="0"/>
                      </a:lnTo>
                      <a:lnTo>
                        <a:pt x="270" y="0"/>
                      </a:lnTo>
                      <a:lnTo>
                        <a:pt x="259" y="3"/>
                      </a:lnTo>
                      <a:lnTo>
                        <a:pt x="250" y="6"/>
                      </a:lnTo>
                      <a:lnTo>
                        <a:pt x="242" y="13"/>
                      </a:lnTo>
                      <a:lnTo>
                        <a:pt x="234" y="21"/>
                      </a:lnTo>
                      <a:lnTo>
                        <a:pt x="229" y="29"/>
                      </a:lnTo>
                      <a:lnTo>
                        <a:pt x="224" y="39"/>
                      </a:lnTo>
                      <a:lnTo>
                        <a:pt x="223" y="51"/>
                      </a:lnTo>
                      <a:lnTo>
                        <a:pt x="223" y="63"/>
                      </a:lnTo>
                      <a:lnTo>
                        <a:pt x="227" y="77"/>
                      </a:lnTo>
                      <a:lnTo>
                        <a:pt x="234" y="90"/>
                      </a:lnTo>
                      <a:lnTo>
                        <a:pt x="244" y="100"/>
                      </a:lnTo>
                      <a:lnTo>
                        <a:pt x="257" y="107"/>
                      </a:lnTo>
                      <a:lnTo>
                        <a:pt x="250" y="123"/>
                      </a:lnTo>
                      <a:lnTo>
                        <a:pt x="243" y="141"/>
                      </a:lnTo>
                      <a:lnTo>
                        <a:pt x="234" y="155"/>
                      </a:lnTo>
                      <a:lnTo>
                        <a:pt x="223" y="169"/>
                      </a:lnTo>
                      <a:lnTo>
                        <a:pt x="211" y="184"/>
                      </a:lnTo>
                      <a:lnTo>
                        <a:pt x="199" y="197"/>
                      </a:lnTo>
                      <a:lnTo>
                        <a:pt x="184" y="208"/>
                      </a:lnTo>
                      <a:lnTo>
                        <a:pt x="170" y="219"/>
                      </a:lnTo>
                      <a:lnTo>
                        <a:pt x="150" y="230"/>
                      </a:lnTo>
                      <a:lnTo>
                        <a:pt x="128" y="239"/>
                      </a:lnTo>
                      <a:lnTo>
                        <a:pt x="108" y="246"/>
                      </a:lnTo>
                      <a:lnTo>
                        <a:pt x="87" y="250"/>
                      </a:lnTo>
                      <a:lnTo>
                        <a:pt x="65" y="252"/>
                      </a:lnTo>
                      <a:lnTo>
                        <a:pt x="43" y="252"/>
                      </a:lnTo>
                      <a:lnTo>
                        <a:pt x="22" y="250"/>
                      </a:lnTo>
                      <a:lnTo>
                        <a:pt x="0" y="246"/>
                      </a:lnTo>
                      <a:lnTo>
                        <a:pt x="2" y="285"/>
                      </a:lnTo>
                      <a:lnTo>
                        <a:pt x="25" y="289"/>
                      </a:lnTo>
                      <a:lnTo>
                        <a:pt x="49" y="291"/>
                      </a:lnTo>
                      <a:lnTo>
                        <a:pt x="72" y="289"/>
                      </a:lnTo>
                      <a:lnTo>
                        <a:pt x="97" y="287"/>
                      </a:lnTo>
                      <a:lnTo>
                        <a:pt x="121" y="281"/>
                      </a:lnTo>
                      <a:lnTo>
                        <a:pt x="144" y="274"/>
                      </a:lnTo>
                      <a:lnTo>
                        <a:pt x="167" y="263"/>
                      </a:lnTo>
                      <a:lnTo>
                        <a:pt x="188" y="250"/>
                      </a:lnTo>
                      <a:lnTo>
                        <a:pt x="207" y="237"/>
                      </a:lnTo>
                      <a:lnTo>
                        <a:pt x="226" y="223"/>
                      </a:lnTo>
                      <a:lnTo>
                        <a:pt x="242" y="206"/>
                      </a:lnTo>
                      <a:lnTo>
                        <a:pt x="256" y="188"/>
                      </a:lnTo>
                      <a:lnTo>
                        <a:pt x="269" y="169"/>
                      </a:lnTo>
                      <a:lnTo>
                        <a:pt x="279" y="151"/>
                      </a:lnTo>
                      <a:lnTo>
                        <a:pt x="289" y="129"/>
                      </a:lnTo>
                      <a:lnTo>
                        <a:pt x="296" y="107"/>
                      </a:lnTo>
                      <a:lnTo>
                        <a:pt x="312" y="99"/>
                      </a:lnTo>
                      <a:lnTo>
                        <a:pt x="323" y="84"/>
                      </a:lnTo>
                      <a:lnTo>
                        <a:pt x="331" y="67"/>
                      </a:lnTo>
                      <a:lnTo>
                        <a:pt x="332" y="48"/>
                      </a:lnTo>
                      <a:close/>
                    </a:path>
                  </a:pathLst>
                </a:custGeom>
                <a:solidFill>
                  <a:srgbClr val="000000"/>
                </a:solidFill>
                <a:ln w="9525">
                  <a:noFill/>
                  <a:round/>
                  <a:headEnd/>
                  <a:tailEnd/>
                </a:ln>
              </p:spPr>
              <p:txBody>
                <a:bodyPr/>
                <a:lstStyle/>
                <a:p>
                  <a:endParaRPr lang="en-GB" sz="1632"/>
                </a:p>
              </p:txBody>
            </p:sp>
            <p:sp>
              <p:nvSpPr>
                <p:cNvPr id="28" name="Freeform 58"/>
                <p:cNvSpPr>
                  <a:spLocks/>
                </p:cNvSpPr>
                <p:nvPr/>
              </p:nvSpPr>
              <p:spPr bwMode="auto">
                <a:xfrm>
                  <a:off x="0" y="422"/>
                  <a:ext cx="1380" cy="846"/>
                </a:xfrm>
                <a:custGeom>
                  <a:avLst/>
                  <a:gdLst>
                    <a:gd name="T0" fmla="*/ 885 w 1380"/>
                    <a:gd name="T1" fmla="*/ 297 h 846"/>
                    <a:gd name="T2" fmla="*/ 908 w 1380"/>
                    <a:gd name="T3" fmla="*/ 265 h 846"/>
                    <a:gd name="T4" fmla="*/ 928 w 1380"/>
                    <a:gd name="T5" fmla="*/ 228 h 846"/>
                    <a:gd name="T6" fmla="*/ 948 w 1380"/>
                    <a:gd name="T7" fmla="*/ 180 h 846"/>
                    <a:gd name="T8" fmla="*/ 961 w 1380"/>
                    <a:gd name="T9" fmla="*/ 120 h 846"/>
                    <a:gd name="T10" fmla="*/ 964 w 1380"/>
                    <a:gd name="T11" fmla="*/ 99 h 846"/>
                    <a:gd name="T12" fmla="*/ 964 w 1380"/>
                    <a:gd name="T13" fmla="*/ 81 h 846"/>
                    <a:gd name="T14" fmla="*/ 909 w 1380"/>
                    <a:gd name="T15" fmla="*/ 111 h 846"/>
                    <a:gd name="T16" fmla="*/ 910 w 1380"/>
                    <a:gd name="T17" fmla="*/ 121 h 846"/>
                    <a:gd name="T18" fmla="*/ 910 w 1380"/>
                    <a:gd name="T19" fmla="*/ 130 h 846"/>
                    <a:gd name="T20" fmla="*/ 909 w 1380"/>
                    <a:gd name="T21" fmla="*/ 147 h 846"/>
                    <a:gd name="T22" fmla="*/ 899 w 1380"/>
                    <a:gd name="T23" fmla="*/ 186 h 846"/>
                    <a:gd name="T24" fmla="*/ 875 w 1380"/>
                    <a:gd name="T25" fmla="*/ 231 h 846"/>
                    <a:gd name="T26" fmla="*/ 847 w 1380"/>
                    <a:gd name="T27" fmla="*/ 255 h 846"/>
                    <a:gd name="T28" fmla="*/ 817 w 1380"/>
                    <a:gd name="T29" fmla="*/ 244 h 846"/>
                    <a:gd name="T30" fmla="*/ 824 w 1380"/>
                    <a:gd name="T31" fmla="*/ 157 h 846"/>
                    <a:gd name="T32" fmla="*/ 849 w 1380"/>
                    <a:gd name="T33" fmla="*/ 112 h 846"/>
                    <a:gd name="T34" fmla="*/ 876 w 1380"/>
                    <a:gd name="T35" fmla="*/ 88 h 846"/>
                    <a:gd name="T36" fmla="*/ 898 w 1380"/>
                    <a:gd name="T37" fmla="*/ 89 h 846"/>
                    <a:gd name="T38" fmla="*/ 906 w 1380"/>
                    <a:gd name="T39" fmla="*/ 99 h 846"/>
                    <a:gd name="T40" fmla="*/ 946 w 1380"/>
                    <a:gd name="T41" fmla="*/ 17 h 846"/>
                    <a:gd name="T42" fmla="*/ 912 w 1380"/>
                    <a:gd name="T43" fmla="*/ 0 h 846"/>
                    <a:gd name="T44" fmla="*/ 857 w 1380"/>
                    <a:gd name="T45" fmla="*/ 31 h 846"/>
                    <a:gd name="T46" fmla="*/ 804 w 1380"/>
                    <a:gd name="T47" fmla="*/ 109 h 846"/>
                    <a:gd name="T48" fmla="*/ 771 w 1380"/>
                    <a:gd name="T49" fmla="*/ 211 h 846"/>
                    <a:gd name="T50" fmla="*/ 770 w 1380"/>
                    <a:gd name="T51" fmla="*/ 294 h 846"/>
                    <a:gd name="T52" fmla="*/ 801 w 1380"/>
                    <a:gd name="T53" fmla="*/ 339 h 846"/>
                    <a:gd name="T54" fmla="*/ 826 w 1380"/>
                    <a:gd name="T55" fmla="*/ 341 h 846"/>
                    <a:gd name="T56" fmla="*/ 852 w 1380"/>
                    <a:gd name="T57" fmla="*/ 328 h 846"/>
                    <a:gd name="T58" fmla="*/ 893 w 1380"/>
                    <a:gd name="T59" fmla="*/ 450 h 846"/>
                    <a:gd name="T60" fmla="*/ 864 w 1380"/>
                    <a:gd name="T61" fmla="*/ 514 h 846"/>
                    <a:gd name="T62" fmla="*/ 821 w 1380"/>
                    <a:gd name="T63" fmla="*/ 569 h 846"/>
                    <a:gd name="T64" fmla="*/ 767 w 1380"/>
                    <a:gd name="T65" fmla="*/ 614 h 846"/>
                    <a:gd name="T66" fmla="*/ 704 w 1380"/>
                    <a:gd name="T67" fmla="*/ 643 h 846"/>
                    <a:gd name="T68" fmla="*/ 635 w 1380"/>
                    <a:gd name="T69" fmla="*/ 657 h 846"/>
                    <a:gd name="T70" fmla="*/ 557 w 1380"/>
                    <a:gd name="T71" fmla="*/ 654 h 846"/>
                    <a:gd name="T72" fmla="*/ 484 w 1380"/>
                    <a:gd name="T73" fmla="*/ 631 h 846"/>
                    <a:gd name="T74" fmla="*/ 421 w 1380"/>
                    <a:gd name="T75" fmla="*/ 591 h 846"/>
                    <a:gd name="T76" fmla="*/ 369 w 1380"/>
                    <a:gd name="T77" fmla="*/ 536 h 846"/>
                    <a:gd name="T78" fmla="*/ 332 w 1380"/>
                    <a:gd name="T79" fmla="*/ 468 h 846"/>
                    <a:gd name="T80" fmla="*/ 299 w 1380"/>
                    <a:gd name="T81" fmla="*/ 419 h 846"/>
                    <a:gd name="T82" fmla="*/ 210 w 1380"/>
                    <a:gd name="T83" fmla="*/ 427 h 846"/>
                    <a:gd name="T84" fmla="*/ 132 w 1380"/>
                    <a:gd name="T85" fmla="*/ 455 h 846"/>
                    <a:gd name="T86" fmla="*/ 67 w 1380"/>
                    <a:gd name="T87" fmla="*/ 498 h 846"/>
                    <a:gd name="T88" fmla="*/ 23 w 1380"/>
                    <a:gd name="T89" fmla="*/ 560 h 846"/>
                    <a:gd name="T90" fmla="*/ 1 w 1380"/>
                    <a:gd name="T91" fmla="*/ 640 h 846"/>
                    <a:gd name="T92" fmla="*/ 98 w 1380"/>
                    <a:gd name="T93" fmla="*/ 845 h 846"/>
                    <a:gd name="T94" fmla="*/ 138 w 1380"/>
                    <a:gd name="T95" fmla="*/ 781 h 846"/>
                    <a:gd name="T96" fmla="*/ 204 w 1380"/>
                    <a:gd name="T97" fmla="*/ 742 h 846"/>
                    <a:gd name="T98" fmla="*/ 283 w 1380"/>
                    <a:gd name="T99" fmla="*/ 735 h 846"/>
                    <a:gd name="T100" fmla="*/ 353 w 1380"/>
                    <a:gd name="T101" fmla="*/ 765 h 846"/>
                    <a:gd name="T102" fmla="*/ 404 w 1380"/>
                    <a:gd name="T103" fmla="*/ 822 h 846"/>
                    <a:gd name="T104" fmla="*/ 467 w 1380"/>
                    <a:gd name="T105" fmla="*/ 846 h 846"/>
                    <a:gd name="T106" fmla="*/ 958 w 1380"/>
                    <a:gd name="T107" fmla="*/ 800 h 846"/>
                    <a:gd name="T108" fmla="*/ 1015 w 1380"/>
                    <a:gd name="T109" fmla="*/ 752 h 846"/>
                    <a:gd name="T110" fmla="*/ 1091 w 1380"/>
                    <a:gd name="T111" fmla="*/ 734 h 846"/>
                    <a:gd name="T112" fmla="*/ 1167 w 1380"/>
                    <a:gd name="T113" fmla="*/ 752 h 846"/>
                    <a:gd name="T114" fmla="*/ 1225 w 1380"/>
                    <a:gd name="T115" fmla="*/ 800 h 846"/>
                    <a:gd name="T116" fmla="*/ 1380 w 1380"/>
                    <a:gd name="T117" fmla="*/ 846 h 84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80"/>
                    <a:gd name="T178" fmla="*/ 0 h 846"/>
                    <a:gd name="T179" fmla="*/ 1380 w 1380"/>
                    <a:gd name="T180" fmla="*/ 846 h 84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80" h="846">
                      <a:moveTo>
                        <a:pt x="1257" y="495"/>
                      </a:moveTo>
                      <a:lnTo>
                        <a:pt x="939" y="426"/>
                      </a:lnTo>
                      <a:lnTo>
                        <a:pt x="885" y="297"/>
                      </a:lnTo>
                      <a:lnTo>
                        <a:pt x="893" y="287"/>
                      </a:lnTo>
                      <a:lnTo>
                        <a:pt x="900" y="277"/>
                      </a:lnTo>
                      <a:lnTo>
                        <a:pt x="908" y="265"/>
                      </a:lnTo>
                      <a:lnTo>
                        <a:pt x="915" y="254"/>
                      </a:lnTo>
                      <a:lnTo>
                        <a:pt x="922" y="242"/>
                      </a:lnTo>
                      <a:lnTo>
                        <a:pt x="928" y="228"/>
                      </a:lnTo>
                      <a:lnTo>
                        <a:pt x="935" y="215"/>
                      </a:lnTo>
                      <a:lnTo>
                        <a:pt x="941" y="200"/>
                      </a:lnTo>
                      <a:lnTo>
                        <a:pt x="948" y="180"/>
                      </a:lnTo>
                      <a:lnTo>
                        <a:pt x="954" y="160"/>
                      </a:lnTo>
                      <a:lnTo>
                        <a:pt x="958" y="140"/>
                      </a:lnTo>
                      <a:lnTo>
                        <a:pt x="961" y="120"/>
                      </a:lnTo>
                      <a:lnTo>
                        <a:pt x="962" y="112"/>
                      </a:lnTo>
                      <a:lnTo>
                        <a:pt x="962" y="105"/>
                      </a:lnTo>
                      <a:lnTo>
                        <a:pt x="964" y="99"/>
                      </a:lnTo>
                      <a:lnTo>
                        <a:pt x="964" y="92"/>
                      </a:lnTo>
                      <a:lnTo>
                        <a:pt x="964" y="86"/>
                      </a:lnTo>
                      <a:lnTo>
                        <a:pt x="964" y="81"/>
                      </a:lnTo>
                      <a:lnTo>
                        <a:pt x="964" y="75"/>
                      </a:lnTo>
                      <a:lnTo>
                        <a:pt x="962" y="69"/>
                      </a:lnTo>
                      <a:lnTo>
                        <a:pt x="909" y="111"/>
                      </a:lnTo>
                      <a:lnTo>
                        <a:pt x="910" y="114"/>
                      </a:lnTo>
                      <a:lnTo>
                        <a:pt x="910" y="118"/>
                      </a:lnTo>
                      <a:lnTo>
                        <a:pt x="910" y="121"/>
                      </a:lnTo>
                      <a:lnTo>
                        <a:pt x="910" y="125"/>
                      </a:lnTo>
                      <a:lnTo>
                        <a:pt x="910" y="128"/>
                      </a:lnTo>
                      <a:lnTo>
                        <a:pt x="910" y="130"/>
                      </a:lnTo>
                      <a:lnTo>
                        <a:pt x="910" y="133"/>
                      </a:lnTo>
                      <a:lnTo>
                        <a:pt x="910" y="135"/>
                      </a:lnTo>
                      <a:lnTo>
                        <a:pt x="909" y="147"/>
                      </a:lnTo>
                      <a:lnTo>
                        <a:pt x="908" y="160"/>
                      </a:lnTo>
                      <a:lnTo>
                        <a:pt x="903" y="173"/>
                      </a:lnTo>
                      <a:lnTo>
                        <a:pt x="899" y="186"/>
                      </a:lnTo>
                      <a:lnTo>
                        <a:pt x="892" y="202"/>
                      </a:lnTo>
                      <a:lnTo>
                        <a:pt x="883" y="218"/>
                      </a:lnTo>
                      <a:lnTo>
                        <a:pt x="875" y="231"/>
                      </a:lnTo>
                      <a:lnTo>
                        <a:pt x="866" y="241"/>
                      </a:lnTo>
                      <a:lnTo>
                        <a:pt x="856" y="250"/>
                      </a:lnTo>
                      <a:lnTo>
                        <a:pt x="847" y="255"/>
                      </a:lnTo>
                      <a:lnTo>
                        <a:pt x="839" y="257"/>
                      </a:lnTo>
                      <a:lnTo>
                        <a:pt x="830" y="255"/>
                      </a:lnTo>
                      <a:lnTo>
                        <a:pt x="817" y="244"/>
                      </a:lnTo>
                      <a:lnTo>
                        <a:pt x="813" y="221"/>
                      </a:lnTo>
                      <a:lnTo>
                        <a:pt x="814" y="190"/>
                      </a:lnTo>
                      <a:lnTo>
                        <a:pt x="824" y="157"/>
                      </a:lnTo>
                      <a:lnTo>
                        <a:pt x="831" y="141"/>
                      </a:lnTo>
                      <a:lnTo>
                        <a:pt x="840" y="125"/>
                      </a:lnTo>
                      <a:lnTo>
                        <a:pt x="849" y="112"/>
                      </a:lnTo>
                      <a:lnTo>
                        <a:pt x="857" y="102"/>
                      </a:lnTo>
                      <a:lnTo>
                        <a:pt x="867" y="94"/>
                      </a:lnTo>
                      <a:lnTo>
                        <a:pt x="876" y="88"/>
                      </a:lnTo>
                      <a:lnTo>
                        <a:pt x="885" y="86"/>
                      </a:lnTo>
                      <a:lnTo>
                        <a:pt x="893" y="88"/>
                      </a:lnTo>
                      <a:lnTo>
                        <a:pt x="898" y="89"/>
                      </a:lnTo>
                      <a:lnTo>
                        <a:pt x="900" y="92"/>
                      </a:lnTo>
                      <a:lnTo>
                        <a:pt x="903" y="95"/>
                      </a:lnTo>
                      <a:lnTo>
                        <a:pt x="906" y="99"/>
                      </a:lnTo>
                      <a:lnTo>
                        <a:pt x="958" y="40"/>
                      </a:lnTo>
                      <a:lnTo>
                        <a:pt x="952" y="27"/>
                      </a:lnTo>
                      <a:lnTo>
                        <a:pt x="946" y="17"/>
                      </a:lnTo>
                      <a:lnTo>
                        <a:pt x="938" y="8"/>
                      </a:lnTo>
                      <a:lnTo>
                        <a:pt x="929" y="3"/>
                      </a:lnTo>
                      <a:lnTo>
                        <a:pt x="912" y="0"/>
                      </a:lnTo>
                      <a:lnTo>
                        <a:pt x="895" y="4"/>
                      </a:lnTo>
                      <a:lnTo>
                        <a:pt x="876" y="16"/>
                      </a:lnTo>
                      <a:lnTo>
                        <a:pt x="857" y="31"/>
                      </a:lnTo>
                      <a:lnTo>
                        <a:pt x="839" y="53"/>
                      </a:lnTo>
                      <a:lnTo>
                        <a:pt x="820" y="79"/>
                      </a:lnTo>
                      <a:lnTo>
                        <a:pt x="804" y="109"/>
                      </a:lnTo>
                      <a:lnTo>
                        <a:pt x="790" y="143"/>
                      </a:lnTo>
                      <a:lnTo>
                        <a:pt x="778" y="177"/>
                      </a:lnTo>
                      <a:lnTo>
                        <a:pt x="771" y="211"/>
                      </a:lnTo>
                      <a:lnTo>
                        <a:pt x="767" y="241"/>
                      </a:lnTo>
                      <a:lnTo>
                        <a:pt x="767" y="270"/>
                      </a:lnTo>
                      <a:lnTo>
                        <a:pt x="770" y="294"/>
                      </a:lnTo>
                      <a:lnTo>
                        <a:pt x="777" y="315"/>
                      </a:lnTo>
                      <a:lnTo>
                        <a:pt x="787" y="330"/>
                      </a:lnTo>
                      <a:lnTo>
                        <a:pt x="801" y="339"/>
                      </a:lnTo>
                      <a:lnTo>
                        <a:pt x="808" y="342"/>
                      </a:lnTo>
                      <a:lnTo>
                        <a:pt x="817" y="342"/>
                      </a:lnTo>
                      <a:lnTo>
                        <a:pt x="826" y="341"/>
                      </a:lnTo>
                      <a:lnTo>
                        <a:pt x="834" y="338"/>
                      </a:lnTo>
                      <a:lnTo>
                        <a:pt x="843" y="333"/>
                      </a:lnTo>
                      <a:lnTo>
                        <a:pt x="852" y="328"/>
                      </a:lnTo>
                      <a:lnTo>
                        <a:pt x="862" y="320"/>
                      </a:lnTo>
                      <a:lnTo>
                        <a:pt x="870" y="312"/>
                      </a:lnTo>
                      <a:lnTo>
                        <a:pt x="893" y="450"/>
                      </a:lnTo>
                      <a:lnTo>
                        <a:pt x="885" y="472"/>
                      </a:lnTo>
                      <a:lnTo>
                        <a:pt x="876" y="494"/>
                      </a:lnTo>
                      <a:lnTo>
                        <a:pt x="864" y="514"/>
                      </a:lnTo>
                      <a:lnTo>
                        <a:pt x="852" y="534"/>
                      </a:lnTo>
                      <a:lnTo>
                        <a:pt x="837" y="553"/>
                      </a:lnTo>
                      <a:lnTo>
                        <a:pt x="821" y="569"/>
                      </a:lnTo>
                      <a:lnTo>
                        <a:pt x="804" y="585"/>
                      </a:lnTo>
                      <a:lnTo>
                        <a:pt x="787" y="599"/>
                      </a:lnTo>
                      <a:lnTo>
                        <a:pt x="767" y="614"/>
                      </a:lnTo>
                      <a:lnTo>
                        <a:pt x="747" y="625"/>
                      </a:lnTo>
                      <a:lnTo>
                        <a:pt x="727" y="635"/>
                      </a:lnTo>
                      <a:lnTo>
                        <a:pt x="704" y="643"/>
                      </a:lnTo>
                      <a:lnTo>
                        <a:pt x="682" y="650"/>
                      </a:lnTo>
                      <a:lnTo>
                        <a:pt x="658" y="654"/>
                      </a:lnTo>
                      <a:lnTo>
                        <a:pt x="635" y="657"/>
                      </a:lnTo>
                      <a:lnTo>
                        <a:pt x="610" y="658"/>
                      </a:lnTo>
                      <a:lnTo>
                        <a:pt x="583" y="657"/>
                      </a:lnTo>
                      <a:lnTo>
                        <a:pt x="557" y="654"/>
                      </a:lnTo>
                      <a:lnTo>
                        <a:pt x="533" y="648"/>
                      </a:lnTo>
                      <a:lnTo>
                        <a:pt x="508" y="640"/>
                      </a:lnTo>
                      <a:lnTo>
                        <a:pt x="484" y="631"/>
                      </a:lnTo>
                      <a:lnTo>
                        <a:pt x="462" y="619"/>
                      </a:lnTo>
                      <a:lnTo>
                        <a:pt x="441" y="605"/>
                      </a:lnTo>
                      <a:lnTo>
                        <a:pt x="421" y="591"/>
                      </a:lnTo>
                      <a:lnTo>
                        <a:pt x="402" y="573"/>
                      </a:lnTo>
                      <a:lnTo>
                        <a:pt x="385" y="554"/>
                      </a:lnTo>
                      <a:lnTo>
                        <a:pt x="369" y="536"/>
                      </a:lnTo>
                      <a:lnTo>
                        <a:pt x="355" y="514"/>
                      </a:lnTo>
                      <a:lnTo>
                        <a:pt x="343" y="492"/>
                      </a:lnTo>
                      <a:lnTo>
                        <a:pt x="332" y="468"/>
                      </a:lnTo>
                      <a:lnTo>
                        <a:pt x="323" y="445"/>
                      </a:lnTo>
                      <a:lnTo>
                        <a:pt x="317" y="419"/>
                      </a:lnTo>
                      <a:lnTo>
                        <a:pt x="299" y="419"/>
                      </a:lnTo>
                      <a:lnTo>
                        <a:pt x="269" y="420"/>
                      </a:lnTo>
                      <a:lnTo>
                        <a:pt x="238" y="423"/>
                      </a:lnTo>
                      <a:lnTo>
                        <a:pt x="210" y="427"/>
                      </a:lnTo>
                      <a:lnTo>
                        <a:pt x="182" y="435"/>
                      </a:lnTo>
                      <a:lnTo>
                        <a:pt x="157" y="443"/>
                      </a:lnTo>
                      <a:lnTo>
                        <a:pt x="132" y="455"/>
                      </a:lnTo>
                      <a:lnTo>
                        <a:pt x="109" y="468"/>
                      </a:lnTo>
                      <a:lnTo>
                        <a:pt x="88" y="482"/>
                      </a:lnTo>
                      <a:lnTo>
                        <a:pt x="67" y="498"/>
                      </a:lnTo>
                      <a:lnTo>
                        <a:pt x="50" y="517"/>
                      </a:lnTo>
                      <a:lnTo>
                        <a:pt x="36" y="539"/>
                      </a:lnTo>
                      <a:lnTo>
                        <a:pt x="23" y="560"/>
                      </a:lnTo>
                      <a:lnTo>
                        <a:pt x="13" y="585"/>
                      </a:lnTo>
                      <a:lnTo>
                        <a:pt x="6" y="612"/>
                      </a:lnTo>
                      <a:lnTo>
                        <a:pt x="1" y="640"/>
                      </a:lnTo>
                      <a:lnTo>
                        <a:pt x="0" y="670"/>
                      </a:lnTo>
                      <a:lnTo>
                        <a:pt x="0" y="845"/>
                      </a:lnTo>
                      <a:lnTo>
                        <a:pt x="98" y="845"/>
                      </a:lnTo>
                      <a:lnTo>
                        <a:pt x="108" y="822"/>
                      </a:lnTo>
                      <a:lnTo>
                        <a:pt x="122" y="800"/>
                      </a:lnTo>
                      <a:lnTo>
                        <a:pt x="138" y="781"/>
                      </a:lnTo>
                      <a:lnTo>
                        <a:pt x="158" y="765"/>
                      </a:lnTo>
                      <a:lnTo>
                        <a:pt x="180" y="751"/>
                      </a:lnTo>
                      <a:lnTo>
                        <a:pt x="204" y="742"/>
                      </a:lnTo>
                      <a:lnTo>
                        <a:pt x="228" y="735"/>
                      </a:lnTo>
                      <a:lnTo>
                        <a:pt x="256" y="734"/>
                      </a:lnTo>
                      <a:lnTo>
                        <a:pt x="283" y="735"/>
                      </a:lnTo>
                      <a:lnTo>
                        <a:pt x="307" y="742"/>
                      </a:lnTo>
                      <a:lnTo>
                        <a:pt x="332" y="751"/>
                      </a:lnTo>
                      <a:lnTo>
                        <a:pt x="353" y="765"/>
                      </a:lnTo>
                      <a:lnTo>
                        <a:pt x="373" y="781"/>
                      </a:lnTo>
                      <a:lnTo>
                        <a:pt x="389" y="800"/>
                      </a:lnTo>
                      <a:lnTo>
                        <a:pt x="404" y="822"/>
                      </a:lnTo>
                      <a:lnTo>
                        <a:pt x="414" y="845"/>
                      </a:lnTo>
                      <a:lnTo>
                        <a:pt x="467" y="845"/>
                      </a:lnTo>
                      <a:lnTo>
                        <a:pt x="467" y="846"/>
                      </a:lnTo>
                      <a:lnTo>
                        <a:pt x="933" y="846"/>
                      </a:lnTo>
                      <a:lnTo>
                        <a:pt x="943" y="822"/>
                      </a:lnTo>
                      <a:lnTo>
                        <a:pt x="958" y="800"/>
                      </a:lnTo>
                      <a:lnTo>
                        <a:pt x="974" y="781"/>
                      </a:lnTo>
                      <a:lnTo>
                        <a:pt x="994" y="765"/>
                      </a:lnTo>
                      <a:lnTo>
                        <a:pt x="1015" y="752"/>
                      </a:lnTo>
                      <a:lnTo>
                        <a:pt x="1040" y="742"/>
                      </a:lnTo>
                      <a:lnTo>
                        <a:pt x="1064" y="735"/>
                      </a:lnTo>
                      <a:lnTo>
                        <a:pt x="1091" y="734"/>
                      </a:lnTo>
                      <a:lnTo>
                        <a:pt x="1119" y="735"/>
                      </a:lnTo>
                      <a:lnTo>
                        <a:pt x="1143" y="742"/>
                      </a:lnTo>
                      <a:lnTo>
                        <a:pt x="1167" y="752"/>
                      </a:lnTo>
                      <a:lnTo>
                        <a:pt x="1189" y="765"/>
                      </a:lnTo>
                      <a:lnTo>
                        <a:pt x="1209" y="781"/>
                      </a:lnTo>
                      <a:lnTo>
                        <a:pt x="1225" y="800"/>
                      </a:lnTo>
                      <a:lnTo>
                        <a:pt x="1239" y="822"/>
                      </a:lnTo>
                      <a:lnTo>
                        <a:pt x="1249" y="846"/>
                      </a:lnTo>
                      <a:lnTo>
                        <a:pt x="1380" y="846"/>
                      </a:lnTo>
                      <a:lnTo>
                        <a:pt x="1257" y="495"/>
                      </a:lnTo>
                      <a:close/>
                    </a:path>
                  </a:pathLst>
                </a:custGeom>
                <a:solidFill>
                  <a:srgbClr val="00FF00"/>
                </a:solidFill>
                <a:ln w="9525">
                  <a:noFill/>
                  <a:round/>
                  <a:headEnd/>
                  <a:tailEnd/>
                </a:ln>
              </p:spPr>
              <p:txBody>
                <a:bodyPr/>
                <a:lstStyle/>
                <a:p>
                  <a:endParaRPr lang="en-GB" sz="1632"/>
                </a:p>
              </p:txBody>
            </p:sp>
          </p:grpSp>
          <p:cxnSp>
            <p:nvCxnSpPr>
              <p:cNvPr id="14" name="Straight Arrow Connector 133"/>
              <p:cNvCxnSpPr>
                <a:cxnSpLocks noChangeShapeType="1"/>
              </p:cNvCxnSpPr>
              <p:nvPr/>
            </p:nvCxnSpPr>
            <p:spPr bwMode="auto">
              <a:xfrm>
                <a:off x="2319983" y="5581625"/>
                <a:ext cx="4536430" cy="2307"/>
              </a:xfrm>
              <a:prstGeom prst="straightConnector1">
                <a:avLst/>
              </a:prstGeom>
              <a:noFill/>
              <a:ln w="34925" algn="ctr">
                <a:solidFill>
                  <a:schemeClr val="tx1"/>
                </a:solidFill>
                <a:prstDash val="dash"/>
                <a:round/>
                <a:headEnd/>
                <a:tailEnd type="arrow" w="med" len="med"/>
              </a:ln>
            </p:spPr>
          </p:cxnSp>
          <p:pic>
            <p:nvPicPr>
              <p:cNvPr id="15" name="Picture 14" descr="walking.bmp"/>
              <p:cNvPicPr>
                <a:picLocks noChangeAspect="1"/>
              </p:cNvPicPr>
              <p:nvPr/>
            </p:nvPicPr>
            <p:blipFill>
              <a:blip r:embed="rId3" cstate="print"/>
              <a:srcRect l="4925" r="28588"/>
              <a:stretch>
                <a:fillRect/>
              </a:stretch>
            </p:blipFill>
            <p:spPr>
              <a:xfrm>
                <a:off x="951831" y="4573513"/>
                <a:ext cx="1368762" cy="1642913"/>
              </a:xfrm>
              <a:prstGeom prst="rect">
                <a:avLst/>
              </a:prstGeom>
            </p:spPr>
          </p:pic>
        </p:grpSp>
      </p:grpSp>
      <p:cxnSp>
        <p:nvCxnSpPr>
          <p:cNvPr id="72" name="Straight Arrow Connector 97"/>
          <p:cNvCxnSpPr>
            <a:cxnSpLocks noChangeShapeType="1"/>
          </p:cNvCxnSpPr>
          <p:nvPr/>
        </p:nvCxnSpPr>
        <p:spPr bwMode="auto">
          <a:xfrm>
            <a:off x="2047275" y="5713314"/>
            <a:ext cx="8553786" cy="2879"/>
          </a:xfrm>
          <a:prstGeom prst="straightConnector1">
            <a:avLst/>
          </a:prstGeom>
          <a:noFill/>
          <a:ln w="9525" algn="ctr">
            <a:solidFill>
              <a:schemeClr val="tx1"/>
            </a:solidFill>
            <a:round/>
            <a:headEnd/>
            <a:tailEnd type="arrow" w="med" len="med"/>
          </a:ln>
        </p:spPr>
      </p:cxnSp>
      <p:grpSp>
        <p:nvGrpSpPr>
          <p:cNvPr id="13" name="Group 85"/>
          <p:cNvGrpSpPr/>
          <p:nvPr/>
        </p:nvGrpSpPr>
        <p:grpSpPr>
          <a:xfrm>
            <a:off x="1249767" y="1077974"/>
            <a:ext cx="797509" cy="4000097"/>
            <a:chOff x="0" y="973138"/>
            <a:chExt cx="879475" cy="4411218"/>
          </a:xfrm>
        </p:grpSpPr>
        <p:sp>
          <p:nvSpPr>
            <p:cNvPr id="69" name="TextBox 68"/>
            <p:cNvSpPr txBox="1"/>
            <p:nvPr/>
          </p:nvSpPr>
          <p:spPr>
            <a:xfrm>
              <a:off x="0" y="973138"/>
              <a:ext cx="879475" cy="378795"/>
            </a:xfrm>
            <a:prstGeom prst="rect">
              <a:avLst/>
            </a:prstGeom>
            <a:noFill/>
          </p:spPr>
          <p:txBody>
            <a:bodyPr>
              <a:spAutoFit/>
            </a:bodyPr>
            <a:lstStyle/>
            <a:p>
              <a:pPr>
                <a:defRPr/>
              </a:pPr>
              <a:r>
                <a:rPr lang="en-GB" sz="1632" dirty="0"/>
                <a:t>Now</a:t>
              </a:r>
            </a:p>
          </p:txBody>
        </p:sp>
        <p:sp>
          <p:nvSpPr>
            <p:cNvPr id="68" name="TextBox 67"/>
            <p:cNvSpPr txBox="1"/>
            <p:nvPr/>
          </p:nvSpPr>
          <p:spPr>
            <a:xfrm>
              <a:off x="0" y="5005561"/>
              <a:ext cx="879475" cy="378795"/>
            </a:xfrm>
            <a:prstGeom prst="rect">
              <a:avLst/>
            </a:prstGeom>
            <a:noFill/>
          </p:spPr>
          <p:txBody>
            <a:bodyPr>
              <a:spAutoFit/>
            </a:bodyPr>
            <a:lstStyle/>
            <a:p>
              <a:pPr>
                <a:defRPr/>
              </a:pPr>
              <a:r>
                <a:rPr lang="en-GB" sz="1632" dirty="0"/>
                <a:t>GDL</a:t>
              </a:r>
            </a:p>
          </p:txBody>
        </p:sp>
      </p:grpSp>
      <p:sp>
        <p:nvSpPr>
          <p:cNvPr id="5" name="TextBox 4"/>
          <p:cNvSpPr txBox="1"/>
          <p:nvPr/>
        </p:nvSpPr>
        <p:spPr>
          <a:xfrm>
            <a:off x="9622169" y="5713313"/>
            <a:ext cx="1059506" cy="343492"/>
          </a:xfrm>
          <a:prstGeom prst="rect">
            <a:avLst/>
          </a:prstGeom>
          <a:noFill/>
        </p:spPr>
        <p:txBody>
          <a:bodyPr>
            <a:spAutoFit/>
          </a:bodyPr>
          <a:lstStyle/>
          <a:p>
            <a:pPr>
              <a:defRPr/>
            </a:pPr>
            <a:r>
              <a:rPr lang="en-GB" sz="1632" b="1" dirty="0"/>
              <a:t>Time</a:t>
            </a:r>
          </a:p>
        </p:txBody>
      </p:sp>
      <p:pic>
        <p:nvPicPr>
          <p:cNvPr id="79" name="Picture 78" descr="Co2.png"/>
          <p:cNvPicPr>
            <a:picLocks noChangeAspect="1"/>
          </p:cNvPicPr>
          <p:nvPr/>
        </p:nvPicPr>
        <p:blipFill>
          <a:blip r:embed="rId5" cstate="print"/>
          <a:srcRect t="17834" r="6633" b="34706"/>
          <a:stretch>
            <a:fillRect/>
          </a:stretch>
        </p:blipFill>
        <p:spPr>
          <a:xfrm>
            <a:off x="8827772" y="751826"/>
            <a:ext cx="1798428" cy="979454"/>
          </a:xfrm>
          <a:prstGeom prst="rect">
            <a:avLst/>
          </a:prstGeom>
        </p:spPr>
      </p:pic>
      <p:pic>
        <p:nvPicPr>
          <p:cNvPr id="80" name="Picture 79" descr="Co2.png"/>
          <p:cNvPicPr>
            <a:picLocks noChangeAspect="1"/>
          </p:cNvPicPr>
          <p:nvPr/>
        </p:nvPicPr>
        <p:blipFill>
          <a:blip r:embed="rId5" cstate="print"/>
          <a:srcRect t="17834" r="6633" b="34706"/>
          <a:stretch>
            <a:fillRect/>
          </a:stretch>
        </p:blipFill>
        <p:spPr>
          <a:xfrm>
            <a:off x="9752628" y="4582983"/>
            <a:ext cx="884270" cy="739628"/>
          </a:xfrm>
          <a:prstGeom prst="rect">
            <a:avLst/>
          </a:prstGeom>
        </p:spPr>
      </p:pic>
      <p:cxnSp>
        <p:nvCxnSpPr>
          <p:cNvPr id="82" name="Straight Arrow Connector 81"/>
          <p:cNvCxnSpPr/>
          <p:nvPr/>
        </p:nvCxnSpPr>
        <p:spPr>
          <a:xfrm>
            <a:off x="6944860" y="1274201"/>
            <a:ext cx="1763017" cy="1440"/>
          </a:xfrm>
          <a:prstGeom prst="straightConnector1">
            <a:avLst/>
          </a:prstGeom>
          <a:ln w="158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9164956" y="5061423"/>
            <a:ext cx="522375" cy="1440"/>
          </a:xfrm>
          <a:prstGeom prst="straightConnector1">
            <a:avLst/>
          </a:prstGeom>
          <a:ln w="158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76" name="Footer Placeholder 3"/>
          <p:cNvSpPr>
            <a:spLocks noGrp="1"/>
          </p:cNvSpPr>
          <p:nvPr>
            <p:ph type="ftr" sz="quarter" idx="10"/>
          </p:nvPr>
        </p:nvSpPr>
        <p:spPr>
          <a:xfrm>
            <a:off x="2009847" y="6011546"/>
            <a:ext cx="5942448" cy="760081"/>
          </a:xfrm>
        </p:spPr>
        <p:txBody>
          <a:bodyPr/>
          <a:lstStyle/>
          <a:p>
            <a:r>
              <a:rPr lang="en-GB" dirty="0"/>
              <a:t>Young driver update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5E4A6B-C33B-D2C3-8298-A554F6D6A90B}"/>
              </a:ext>
            </a:extLst>
          </p:cNvPr>
          <p:cNvSpPr>
            <a:spLocks noGrp="1"/>
          </p:cNvSpPr>
          <p:nvPr>
            <p:ph sz="quarter" idx="10"/>
          </p:nvPr>
        </p:nvSpPr>
        <p:spPr>
          <a:xfrm>
            <a:off x="348491" y="6294968"/>
            <a:ext cx="3597275" cy="221599"/>
          </a:xfrm>
        </p:spPr>
        <p:txBody>
          <a:bodyPr/>
          <a:lstStyle/>
          <a:p>
            <a:r>
              <a:rPr lang="en-GB" dirty="0"/>
              <a:t>GDL – why and how?</a:t>
            </a:r>
          </a:p>
        </p:txBody>
      </p:sp>
      <p:sp>
        <p:nvSpPr>
          <p:cNvPr id="3" name="Content Placeholder 2">
            <a:extLst>
              <a:ext uri="{FF2B5EF4-FFF2-40B4-BE49-F238E27FC236}">
                <a16:creationId xmlns:a16="http://schemas.microsoft.com/office/drawing/2014/main" id="{88460894-DCEC-269E-4E0B-1FAAE7C917A1}"/>
              </a:ext>
            </a:extLst>
          </p:cNvPr>
          <p:cNvSpPr>
            <a:spLocks noGrp="1"/>
          </p:cNvSpPr>
          <p:nvPr>
            <p:ph sz="quarter" idx="14"/>
          </p:nvPr>
        </p:nvSpPr>
        <p:spPr>
          <a:xfrm>
            <a:off x="715961" y="2109648"/>
            <a:ext cx="10760075" cy="3742563"/>
          </a:xfrm>
        </p:spPr>
        <p:txBody>
          <a:bodyPr/>
          <a:lstStyle/>
          <a:p>
            <a:r>
              <a:rPr lang="en-GB" dirty="0"/>
              <a:t>Motor vehicles – significant contribution to atmospheric warming</a:t>
            </a:r>
          </a:p>
          <a:p>
            <a:r>
              <a:rPr lang="en-GB" dirty="0"/>
              <a:t>2019 </a:t>
            </a:r>
          </a:p>
          <a:p>
            <a:pPr lvl="1"/>
            <a:r>
              <a:rPr lang="en-GB" dirty="0"/>
              <a:t>27% of UK emissions due to transport</a:t>
            </a:r>
          </a:p>
          <a:p>
            <a:pPr lvl="1"/>
            <a:r>
              <a:rPr lang="en-GB" dirty="0"/>
              <a:t>15% of UK emissions due to car and taxi journeys</a:t>
            </a:r>
          </a:p>
          <a:p>
            <a:r>
              <a:rPr lang="en-GB" dirty="0"/>
              <a:t>2017 to 2019 data</a:t>
            </a:r>
          </a:p>
          <a:p>
            <a:pPr lvl="1"/>
            <a:r>
              <a:rPr lang="en-GB" dirty="0"/>
              <a:t>33.3% of all journeys are car journeys of less than 5 miles</a:t>
            </a:r>
          </a:p>
          <a:p>
            <a:pPr lvl="1"/>
            <a:r>
              <a:rPr lang="en-GB" dirty="0"/>
              <a:t>14% of all journeys are car journeys of less than 2 miles</a:t>
            </a:r>
          </a:p>
          <a:p>
            <a:r>
              <a:rPr lang="en-GB" dirty="0"/>
              <a:t>Short car journeys</a:t>
            </a:r>
          </a:p>
          <a:p>
            <a:pPr lvl="1"/>
            <a:r>
              <a:rPr lang="en-GB" dirty="0"/>
              <a:t>Cold start (disproportionate effect on emissions and air quality)</a:t>
            </a:r>
          </a:p>
          <a:p>
            <a:pPr lvl="1"/>
            <a:r>
              <a:rPr lang="en-GB" dirty="0"/>
              <a:t>Discourage physical activity by the rest of the community, encouraging more driving</a:t>
            </a:r>
          </a:p>
        </p:txBody>
      </p:sp>
      <p:sp>
        <p:nvSpPr>
          <p:cNvPr id="4" name="Text Placeholder 3">
            <a:extLst>
              <a:ext uri="{FF2B5EF4-FFF2-40B4-BE49-F238E27FC236}">
                <a16:creationId xmlns:a16="http://schemas.microsoft.com/office/drawing/2014/main" id="{5CBFE831-E26E-959A-CA82-BE052D1EE584}"/>
              </a:ext>
            </a:extLst>
          </p:cNvPr>
          <p:cNvSpPr>
            <a:spLocks noGrp="1"/>
          </p:cNvSpPr>
          <p:nvPr>
            <p:ph type="body" sz="quarter" idx="15"/>
          </p:nvPr>
        </p:nvSpPr>
        <p:spPr/>
        <p:txBody>
          <a:bodyPr/>
          <a:lstStyle/>
          <a:p>
            <a:r>
              <a:rPr lang="en-GB" dirty="0"/>
              <a:t>Climate emergency</a:t>
            </a:r>
          </a:p>
        </p:txBody>
      </p:sp>
      <p:sp>
        <p:nvSpPr>
          <p:cNvPr id="5" name="Text Placeholder 4">
            <a:extLst>
              <a:ext uri="{FF2B5EF4-FFF2-40B4-BE49-F238E27FC236}">
                <a16:creationId xmlns:a16="http://schemas.microsoft.com/office/drawing/2014/main" id="{23C9E54A-08A6-A16A-8753-8B88B0EEB781}"/>
              </a:ext>
            </a:extLst>
          </p:cNvPr>
          <p:cNvSpPr>
            <a:spLocks noGrp="1"/>
          </p:cNvSpPr>
          <p:nvPr>
            <p:ph type="body" sz="quarter" idx="16"/>
          </p:nvPr>
        </p:nvSpPr>
        <p:spPr/>
        <p:txBody>
          <a:bodyPr/>
          <a:lstStyle/>
          <a:p>
            <a:endParaRPr lang="en-GB"/>
          </a:p>
        </p:txBody>
      </p:sp>
    </p:spTree>
    <p:extLst>
      <p:ext uri="{BB962C8B-B14F-4D97-AF65-F5344CB8AC3E}">
        <p14:creationId xmlns:p14="http://schemas.microsoft.com/office/powerpoint/2010/main" val="3956472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5D73F6-B94B-F5C3-044E-D69DDDCCA6D7}"/>
              </a:ext>
            </a:extLst>
          </p:cNvPr>
          <p:cNvSpPr>
            <a:spLocks noGrp="1"/>
          </p:cNvSpPr>
          <p:nvPr>
            <p:ph sz="quarter" idx="10"/>
          </p:nvPr>
        </p:nvSpPr>
        <p:spPr>
          <a:xfrm>
            <a:off x="348491" y="6294968"/>
            <a:ext cx="3597275" cy="221599"/>
          </a:xfrm>
        </p:spPr>
        <p:txBody>
          <a:bodyPr/>
          <a:lstStyle/>
          <a:p>
            <a:r>
              <a:rPr lang="en-GB" dirty="0"/>
              <a:t>GDL – why and how?</a:t>
            </a:r>
          </a:p>
        </p:txBody>
      </p:sp>
      <p:sp>
        <p:nvSpPr>
          <p:cNvPr id="3" name="Content Placeholder 2">
            <a:extLst>
              <a:ext uri="{FF2B5EF4-FFF2-40B4-BE49-F238E27FC236}">
                <a16:creationId xmlns:a16="http://schemas.microsoft.com/office/drawing/2014/main" id="{2FFB95C6-EC06-DE47-1CD9-A11DD5A137F5}"/>
              </a:ext>
            </a:extLst>
          </p:cNvPr>
          <p:cNvSpPr>
            <a:spLocks noGrp="1"/>
          </p:cNvSpPr>
          <p:nvPr>
            <p:ph sz="quarter" idx="14"/>
          </p:nvPr>
        </p:nvSpPr>
        <p:spPr>
          <a:xfrm>
            <a:off x="715963" y="2230644"/>
            <a:ext cx="10760075" cy="3098284"/>
          </a:xfrm>
        </p:spPr>
        <p:txBody>
          <a:bodyPr/>
          <a:lstStyle/>
          <a:p>
            <a:r>
              <a:rPr lang="en-GB" dirty="0"/>
              <a:t>2/3 of young people are conscious of the environmental impact of their chosen mode of transport</a:t>
            </a:r>
          </a:p>
          <a:p>
            <a:r>
              <a:rPr lang="en-GB" dirty="0"/>
              <a:t>74% would use public transport more if it was free</a:t>
            </a:r>
          </a:p>
          <a:p>
            <a:r>
              <a:rPr lang="en-GB" dirty="0"/>
              <a:t>Cycling is the “least safe” option</a:t>
            </a:r>
          </a:p>
          <a:p>
            <a:endParaRPr lang="en-GB" dirty="0"/>
          </a:p>
          <a:p>
            <a:r>
              <a:rPr lang="en-GB" dirty="0"/>
              <a:t>Perception that encouraging more public transport use among young people would lead them to continue using it as adults</a:t>
            </a:r>
          </a:p>
        </p:txBody>
      </p:sp>
      <p:sp>
        <p:nvSpPr>
          <p:cNvPr id="4" name="Text Placeholder 3">
            <a:extLst>
              <a:ext uri="{FF2B5EF4-FFF2-40B4-BE49-F238E27FC236}">
                <a16:creationId xmlns:a16="http://schemas.microsoft.com/office/drawing/2014/main" id="{121676FB-A536-39D9-12B5-505AC165400C}"/>
              </a:ext>
            </a:extLst>
          </p:cNvPr>
          <p:cNvSpPr>
            <a:spLocks noGrp="1"/>
          </p:cNvSpPr>
          <p:nvPr>
            <p:ph type="body" sz="quarter" idx="15"/>
          </p:nvPr>
        </p:nvSpPr>
        <p:spPr/>
        <p:txBody>
          <a:bodyPr/>
          <a:lstStyle/>
          <a:p>
            <a:r>
              <a:rPr lang="en-GB" dirty="0"/>
              <a:t>Welsh Youth Parliament 	</a:t>
            </a:r>
          </a:p>
        </p:txBody>
      </p:sp>
      <p:sp>
        <p:nvSpPr>
          <p:cNvPr id="5" name="Text Placeholder 4">
            <a:extLst>
              <a:ext uri="{FF2B5EF4-FFF2-40B4-BE49-F238E27FC236}">
                <a16:creationId xmlns:a16="http://schemas.microsoft.com/office/drawing/2014/main" id="{4D7C4188-1B26-9B17-5C88-A2931DF6696C}"/>
              </a:ext>
            </a:extLst>
          </p:cNvPr>
          <p:cNvSpPr>
            <a:spLocks noGrp="1"/>
          </p:cNvSpPr>
          <p:nvPr>
            <p:ph type="body" sz="quarter" idx="16"/>
          </p:nvPr>
        </p:nvSpPr>
        <p:spPr/>
        <p:txBody>
          <a:bodyPr/>
          <a:lstStyle/>
          <a:p>
            <a:r>
              <a:rPr lang="en-GB" dirty="0"/>
              <a:t>Sustainable Ways</a:t>
            </a:r>
          </a:p>
        </p:txBody>
      </p:sp>
    </p:spTree>
    <p:extLst>
      <p:ext uri="{BB962C8B-B14F-4D97-AF65-F5344CB8AC3E}">
        <p14:creationId xmlns:p14="http://schemas.microsoft.com/office/powerpoint/2010/main" val="3738663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9F453A-D942-A883-7022-C68EC2C63E3A}"/>
              </a:ext>
            </a:extLst>
          </p:cNvPr>
          <p:cNvSpPr>
            <a:spLocks noGrp="1"/>
          </p:cNvSpPr>
          <p:nvPr>
            <p:ph sz="quarter" idx="10"/>
          </p:nvPr>
        </p:nvSpPr>
        <p:spPr>
          <a:xfrm>
            <a:off x="348491" y="6294968"/>
            <a:ext cx="3597275" cy="221599"/>
          </a:xfrm>
        </p:spPr>
        <p:txBody>
          <a:bodyPr/>
          <a:lstStyle/>
          <a:p>
            <a:r>
              <a:rPr lang="en-GB" dirty="0"/>
              <a:t>GDL – why and how?</a:t>
            </a:r>
          </a:p>
        </p:txBody>
      </p:sp>
      <p:sp>
        <p:nvSpPr>
          <p:cNvPr id="4" name="Text Placeholder 3">
            <a:extLst>
              <a:ext uri="{FF2B5EF4-FFF2-40B4-BE49-F238E27FC236}">
                <a16:creationId xmlns:a16="http://schemas.microsoft.com/office/drawing/2014/main" id="{BA7B854B-4A39-604E-2A86-6A857D4491E5}"/>
              </a:ext>
            </a:extLst>
          </p:cNvPr>
          <p:cNvSpPr>
            <a:spLocks noGrp="1"/>
          </p:cNvSpPr>
          <p:nvPr>
            <p:ph type="body" sz="quarter" idx="15"/>
          </p:nvPr>
        </p:nvSpPr>
        <p:spPr/>
        <p:txBody>
          <a:bodyPr>
            <a:normAutofit fontScale="92500"/>
          </a:bodyPr>
          <a:lstStyle/>
          <a:p>
            <a:r>
              <a:rPr lang="en-GB" dirty="0"/>
              <a:t>What happens to travel behaviours once people can learn to drive?</a:t>
            </a:r>
          </a:p>
        </p:txBody>
      </p:sp>
      <p:sp>
        <p:nvSpPr>
          <p:cNvPr id="5" name="Text Placeholder 4">
            <a:extLst>
              <a:ext uri="{FF2B5EF4-FFF2-40B4-BE49-F238E27FC236}">
                <a16:creationId xmlns:a16="http://schemas.microsoft.com/office/drawing/2014/main" id="{44F7DA92-EC7F-7AD0-297A-2728FAC8946F}"/>
              </a:ext>
            </a:extLst>
          </p:cNvPr>
          <p:cNvSpPr>
            <a:spLocks noGrp="1"/>
          </p:cNvSpPr>
          <p:nvPr>
            <p:ph type="body" sz="quarter" idx="16"/>
          </p:nvPr>
        </p:nvSpPr>
        <p:spPr/>
        <p:txBody>
          <a:bodyPr/>
          <a:lstStyle/>
          <a:p>
            <a:endParaRPr lang="en-GB" dirty="0"/>
          </a:p>
        </p:txBody>
      </p:sp>
      <p:graphicFrame>
        <p:nvGraphicFramePr>
          <p:cNvPr id="6" name="Content Placeholder 5">
            <a:extLst>
              <a:ext uri="{FF2B5EF4-FFF2-40B4-BE49-F238E27FC236}">
                <a16:creationId xmlns:a16="http://schemas.microsoft.com/office/drawing/2014/main" id="{F9723238-7A11-477F-0F91-A2E3F7AA32FD}"/>
              </a:ext>
            </a:extLst>
          </p:cNvPr>
          <p:cNvGraphicFramePr>
            <a:graphicFrameLocks noGrp="1"/>
          </p:cNvGraphicFramePr>
          <p:nvPr>
            <p:ph sz="quarter" idx="14"/>
            <p:extLst>
              <p:ext uri="{D42A27DB-BD31-4B8C-83A1-F6EECF244321}">
                <p14:modId xmlns:p14="http://schemas.microsoft.com/office/powerpoint/2010/main" val="1966811056"/>
              </p:ext>
            </p:extLst>
          </p:nvPr>
        </p:nvGraphicFramePr>
        <p:xfrm>
          <a:off x="715963" y="1601732"/>
          <a:ext cx="10760075" cy="39615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5846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GB" dirty="0"/>
              <a:t>GDL – why and how?</a:t>
            </a:r>
          </a:p>
        </p:txBody>
      </p:sp>
      <p:sp>
        <p:nvSpPr>
          <p:cNvPr id="4" name="Text Placeholder 3"/>
          <p:cNvSpPr>
            <a:spLocks noGrp="1"/>
          </p:cNvSpPr>
          <p:nvPr>
            <p:ph type="body" sz="quarter" idx="15"/>
          </p:nvPr>
        </p:nvSpPr>
        <p:spPr/>
        <p:txBody>
          <a:bodyPr/>
          <a:lstStyle/>
          <a:p>
            <a:r>
              <a:rPr lang="en-GB" dirty="0"/>
              <a:t>The problem - Young driver crash profile (2010-12)</a:t>
            </a:r>
          </a:p>
        </p:txBody>
      </p:sp>
      <p:graphicFrame>
        <p:nvGraphicFramePr>
          <p:cNvPr id="6" name="Chart 5"/>
          <p:cNvGraphicFramePr/>
          <p:nvPr/>
        </p:nvGraphicFramePr>
        <p:xfrm>
          <a:off x="1266806" y="1083869"/>
          <a:ext cx="9286940" cy="48577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5856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48491" y="6294968"/>
            <a:ext cx="3597275" cy="221599"/>
          </a:xfrm>
        </p:spPr>
        <p:txBody>
          <a:bodyPr/>
          <a:lstStyle/>
          <a:p>
            <a:r>
              <a:rPr lang="en-GB" dirty="0"/>
              <a:t>GDL – why and how?</a:t>
            </a:r>
          </a:p>
        </p:txBody>
      </p:sp>
      <p:sp>
        <p:nvSpPr>
          <p:cNvPr id="3" name="Content Placeholder 2"/>
          <p:cNvSpPr>
            <a:spLocks noGrp="1"/>
          </p:cNvSpPr>
          <p:nvPr>
            <p:ph sz="quarter" idx="14"/>
          </p:nvPr>
        </p:nvSpPr>
        <p:spPr>
          <a:xfrm>
            <a:off x="715963" y="2230644"/>
            <a:ext cx="10760075" cy="3429144"/>
          </a:xfrm>
        </p:spPr>
        <p:txBody>
          <a:bodyPr/>
          <a:lstStyle/>
          <a:p>
            <a:r>
              <a:rPr lang="en-GB" dirty="0"/>
              <a:t>Just because it works in other places..</a:t>
            </a:r>
          </a:p>
          <a:p>
            <a:pPr lvl="1"/>
            <a:r>
              <a:rPr lang="en-GB" dirty="0"/>
              <a:t>Why would the UK be the first place it didn’t work...</a:t>
            </a:r>
          </a:p>
          <a:p>
            <a:r>
              <a:rPr lang="en-GB" dirty="0"/>
              <a:t>The police are too busy to enforce it</a:t>
            </a:r>
          </a:p>
          <a:p>
            <a:pPr lvl="1"/>
            <a:r>
              <a:rPr lang="en-GB" dirty="0"/>
              <a:t>ACPO have pledged to find a way</a:t>
            </a:r>
          </a:p>
          <a:p>
            <a:r>
              <a:rPr lang="en-GB" dirty="0"/>
              <a:t>It would penalise lots of law abiding teens</a:t>
            </a:r>
          </a:p>
          <a:p>
            <a:pPr lvl="1"/>
            <a:r>
              <a:rPr lang="en-GB" dirty="0"/>
              <a:t>Model teens crash too</a:t>
            </a:r>
          </a:p>
          <a:p>
            <a:r>
              <a:rPr lang="en-GB" dirty="0"/>
              <a:t>It will hinder education / employment opportunities</a:t>
            </a:r>
          </a:p>
          <a:p>
            <a:pPr lvl="1"/>
            <a:r>
              <a:rPr lang="en-GB" dirty="0"/>
              <a:t>In NZ 1-8% of teens said GDL hindered work</a:t>
            </a:r>
          </a:p>
          <a:p>
            <a:pPr lvl="1"/>
            <a:r>
              <a:rPr lang="en-GB" dirty="0"/>
              <a:t>25% of UK teens drive</a:t>
            </a:r>
          </a:p>
        </p:txBody>
      </p:sp>
      <p:sp>
        <p:nvSpPr>
          <p:cNvPr id="4" name="Text Placeholder 3"/>
          <p:cNvSpPr>
            <a:spLocks noGrp="1"/>
          </p:cNvSpPr>
          <p:nvPr>
            <p:ph type="body" sz="quarter" idx="15"/>
          </p:nvPr>
        </p:nvSpPr>
        <p:spPr/>
        <p:txBody>
          <a:bodyPr/>
          <a:lstStyle/>
          <a:p>
            <a:r>
              <a:rPr lang="en-GB" dirty="0"/>
              <a:t>Why not the UK?</a:t>
            </a:r>
          </a:p>
        </p:txBody>
      </p:sp>
      <p:sp>
        <p:nvSpPr>
          <p:cNvPr id="5" name="Text Placeholder 4"/>
          <p:cNvSpPr>
            <a:spLocks noGrp="1"/>
          </p:cNvSpPr>
          <p:nvPr>
            <p:ph type="body" sz="quarter" idx="16"/>
          </p:nvPr>
        </p:nvSpPr>
        <p:spPr/>
        <p:txBody>
          <a:bodyPr/>
          <a:lstStyle/>
          <a:p>
            <a:endParaRPr lang="en-GB"/>
          </a:p>
        </p:txBody>
      </p:sp>
    </p:spTree>
    <p:extLst>
      <p:ext uri="{BB962C8B-B14F-4D97-AF65-F5344CB8AC3E}">
        <p14:creationId xmlns:p14="http://schemas.microsoft.com/office/powerpoint/2010/main" val="1957121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48491" y="6294968"/>
            <a:ext cx="3597275" cy="221599"/>
          </a:xfrm>
        </p:spPr>
        <p:txBody>
          <a:bodyPr/>
          <a:lstStyle/>
          <a:p>
            <a:r>
              <a:rPr lang="en-GB" dirty="0"/>
              <a:t>GDL – why and how?</a:t>
            </a:r>
          </a:p>
        </p:txBody>
      </p:sp>
      <p:sp>
        <p:nvSpPr>
          <p:cNvPr id="3" name="Content Placeholder 2"/>
          <p:cNvSpPr>
            <a:spLocks noGrp="1"/>
          </p:cNvSpPr>
          <p:nvPr>
            <p:ph sz="quarter" idx="14"/>
          </p:nvPr>
        </p:nvSpPr>
        <p:spPr>
          <a:xfrm>
            <a:off x="715963" y="2230644"/>
            <a:ext cx="10760075" cy="2802306"/>
          </a:xfrm>
        </p:spPr>
        <p:txBody>
          <a:bodyPr/>
          <a:lstStyle/>
          <a:p>
            <a:r>
              <a:rPr lang="en-GB" dirty="0"/>
              <a:t>Restrictions are unfair</a:t>
            </a:r>
          </a:p>
          <a:p>
            <a:r>
              <a:rPr lang="en-GB" dirty="0"/>
              <a:t>Restrictions will not be complied with</a:t>
            </a:r>
          </a:p>
          <a:p>
            <a:pPr lvl="1"/>
            <a:r>
              <a:rPr lang="en-GB" dirty="0"/>
              <a:t>Most people are law abiding</a:t>
            </a:r>
          </a:p>
          <a:p>
            <a:r>
              <a:rPr lang="en-GB" dirty="0"/>
              <a:t>More will drive without a licence</a:t>
            </a:r>
          </a:p>
          <a:p>
            <a:pPr lvl="1"/>
            <a:r>
              <a:rPr lang="en-GB" dirty="0"/>
              <a:t>Cost of insurance surely a bigger threat</a:t>
            </a:r>
          </a:p>
          <a:p>
            <a:r>
              <a:rPr lang="en-GB" dirty="0"/>
              <a:t>Rural young people unfairly penalised</a:t>
            </a:r>
          </a:p>
          <a:p>
            <a:pPr lvl="1"/>
            <a:r>
              <a:rPr lang="en-GB" dirty="0"/>
              <a:t>Suffer biggest burden of YD crashes</a:t>
            </a:r>
          </a:p>
        </p:txBody>
      </p:sp>
      <p:sp>
        <p:nvSpPr>
          <p:cNvPr id="4" name="Text Placeholder 3"/>
          <p:cNvSpPr>
            <a:spLocks noGrp="1"/>
          </p:cNvSpPr>
          <p:nvPr>
            <p:ph type="body" sz="quarter" idx="15"/>
          </p:nvPr>
        </p:nvSpPr>
        <p:spPr/>
        <p:txBody>
          <a:bodyPr/>
          <a:lstStyle/>
          <a:p>
            <a:r>
              <a:rPr lang="en-GB" dirty="0"/>
              <a:t>Why not the UK (2)?</a:t>
            </a:r>
          </a:p>
        </p:txBody>
      </p:sp>
      <p:sp>
        <p:nvSpPr>
          <p:cNvPr id="5" name="Text Placeholder 4"/>
          <p:cNvSpPr>
            <a:spLocks noGrp="1"/>
          </p:cNvSpPr>
          <p:nvPr>
            <p:ph type="body" sz="quarter" idx="16"/>
          </p:nvPr>
        </p:nvSpPr>
        <p:spPr/>
        <p:txBody>
          <a:bodyPr/>
          <a:lstStyle/>
          <a:p>
            <a:endParaRPr lang="en-GB"/>
          </a:p>
        </p:txBody>
      </p:sp>
    </p:spTree>
    <p:extLst>
      <p:ext uri="{BB962C8B-B14F-4D97-AF65-F5344CB8AC3E}">
        <p14:creationId xmlns:p14="http://schemas.microsoft.com/office/powerpoint/2010/main" val="1530698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descr="C:\Documents and Settings\sa123199\Local Settings\Temporary Internet Files\Content.IE5\2GTJOHSV\MC900432537[1].png"/>
          <p:cNvPicPr>
            <a:picLocks noChangeAspect="1" noChangeArrowheads="1"/>
          </p:cNvPicPr>
          <p:nvPr/>
        </p:nvPicPr>
        <p:blipFill>
          <a:blip r:embed="rId2" cstate="print">
            <a:lum bright="31000"/>
          </a:blip>
          <a:srcRect/>
          <a:stretch>
            <a:fillRect/>
          </a:stretch>
        </p:blipFill>
        <p:spPr bwMode="auto">
          <a:xfrm>
            <a:off x="6808581" y="1420818"/>
            <a:ext cx="3886803" cy="3886803"/>
          </a:xfrm>
          <a:prstGeom prst="rect">
            <a:avLst/>
          </a:prstGeom>
          <a:noFill/>
        </p:spPr>
      </p:pic>
      <p:pic>
        <p:nvPicPr>
          <p:cNvPr id="11" name="Picture 2" descr="C:\Documents and Settings\sa123199\Local Settings\Temporary Internet Files\Content.IE5\6D3NK88W\MC900441310[1].png"/>
          <p:cNvPicPr>
            <a:picLocks noChangeAspect="1" noChangeArrowheads="1"/>
          </p:cNvPicPr>
          <p:nvPr/>
        </p:nvPicPr>
        <p:blipFill>
          <a:blip r:embed="rId3" cstate="print"/>
          <a:srcRect/>
          <a:stretch>
            <a:fillRect/>
          </a:stretch>
        </p:blipFill>
        <p:spPr bwMode="auto">
          <a:xfrm>
            <a:off x="1024556" y="1101088"/>
            <a:ext cx="4405043" cy="4988064"/>
          </a:xfrm>
          <a:prstGeom prst="rect">
            <a:avLst/>
          </a:prstGeom>
          <a:noFill/>
        </p:spPr>
      </p:pic>
      <p:sp>
        <p:nvSpPr>
          <p:cNvPr id="6" name="Content Placeholder 5"/>
          <p:cNvSpPr>
            <a:spLocks noGrp="1"/>
          </p:cNvSpPr>
          <p:nvPr>
            <p:ph sz="quarter" idx="10"/>
          </p:nvPr>
        </p:nvSpPr>
        <p:spPr>
          <a:xfrm>
            <a:off x="348491" y="6294968"/>
            <a:ext cx="3597275" cy="221599"/>
          </a:xfrm>
        </p:spPr>
        <p:txBody>
          <a:bodyPr/>
          <a:lstStyle/>
          <a:p>
            <a:r>
              <a:rPr lang="en-GB" dirty="0"/>
              <a:t>GDL – why and how?</a:t>
            </a:r>
          </a:p>
        </p:txBody>
      </p:sp>
      <p:sp>
        <p:nvSpPr>
          <p:cNvPr id="8" name="Content Placeholder 7"/>
          <p:cNvSpPr>
            <a:spLocks noGrp="1"/>
          </p:cNvSpPr>
          <p:nvPr>
            <p:ph sz="quarter" idx="16"/>
          </p:nvPr>
        </p:nvSpPr>
        <p:spPr>
          <a:xfrm>
            <a:off x="715964" y="2230644"/>
            <a:ext cx="5022228" cy="2988510"/>
          </a:xfrm>
        </p:spPr>
        <p:txBody>
          <a:bodyPr/>
          <a:lstStyle/>
          <a:p>
            <a:r>
              <a:rPr lang="en-GB" dirty="0">
                <a:latin typeface="Verdana" pitchFamily="34" charset="0"/>
              </a:rPr>
              <a:t>Age</a:t>
            </a:r>
          </a:p>
          <a:p>
            <a:pPr lvl="1"/>
            <a:r>
              <a:rPr lang="en-GB" dirty="0">
                <a:latin typeface="Verdana" pitchFamily="34" charset="0"/>
              </a:rPr>
              <a:t>Exuberance, risk taking, peer pressure, sensation and thrill seeking</a:t>
            </a:r>
          </a:p>
          <a:p>
            <a:r>
              <a:rPr lang="en-GB" dirty="0">
                <a:latin typeface="Verdana" pitchFamily="34" charset="0"/>
              </a:rPr>
              <a:t>Inexperience</a:t>
            </a:r>
          </a:p>
          <a:p>
            <a:pPr lvl="1"/>
            <a:r>
              <a:rPr lang="en-GB" dirty="0">
                <a:latin typeface="Verdana" pitchFamily="34" charset="0"/>
              </a:rPr>
              <a:t>Psychomotor skills, hazard perception, judgment, decision making</a:t>
            </a:r>
          </a:p>
          <a:p>
            <a:endParaRPr lang="en-GB" dirty="0"/>
          </a:p>
        </p:txBody>
      </p:sp>
      <p:sp>
        <p:nvSpPr>
          <p:cNvPr id="9" name="Content Placeholder 8"/>
          <p:cNvSpPr>
            <a:spLocks noGrp="1"/>
          </p:cNvSpPr>
          <p:nvPr>
            <p:ph sz="quarter" idx="17"/>
          </p:nvPr>
        </p:nvSpPr>
        <p:spPr>
          <a:xfrm>
            <a:off x="6453810" y="2360423"/>
            <a:ext cx="5022228" cy="1364476"/>
          </a:xfrm>
        </p:spPr>
        <p:txBody>
          <a:bodyPr/>
          <a:lstStyle/>
          <a:p>
            <a:r>
              <a:rPr lang="en-GB" dirty="0">
                <a:latin typeface="Verdana" pitchFamily="34" charset="0"/>
              </a:rPr>
              <a:t>Joy riders</a:t>
            </a:r>
          </a:p>
          <a:p>
            <a:r>
              <a:rPr lang="en-GB" dirty="0">
                <a:latin typeface="Verdana" pitchFamily="34" charset="0"/>
              </a:rPr>
              <a:t>“the irresponsible minority”</a:t>
            </a:r>
            <a:endParaRPr lang="en-GB" dirty="0"/>
          </a:p>
          <a:p>
            <a:pPr marL="0" indent="0">
              <a:buNone/>
            </a:pPr>
            <a:endParaRPr lang="en-GB" dirty="0"/>
          </a:p>
        </p:txBody>
      </p:sp>
      <p:sp>
        <p:nvSpPr>
          <p:cNvPr id="7" name="Text Placeholder 6"/>
          <p:cNvSpPr>
            <a:spLocks noGrp="1"/>
          </p:cNvSpPr>
          <p:nvPr>
            <p:ph type="body" sz="quarter" idx="15"/>
          </p:nvPr>
        </p:nvSpPr>
        <p:spPr/>
        <p:txBody>
          <a:bodyPr/>
          <a:lstStyle/>
          <a:p>
            <a:r>
              <a:rPr lang="en-GB" dirty="0"/>
              <a:t>Young driver risk factors</a:t>
            </a:r>
          </a:p>
        </p:txBody>
      </p:sp>
      <p:sp>
        <p:nvSpPr>
          <p:cNvPr id="10" name="Text Placeholder 9"/>
          <p:cNvSpPr>
            <a:spLocks noGrp="1"/>
          </p:cNvSpPr>
          <p:nvPr>
            <p:ph type="body" sz="quarter" idx="18"/>
          </p:nvPr>
        </p:nvSpPr>
        <p:spPr/>
        <p:txBody>
          <a:bodyPr/>
          <a:lstStyle/>
          <a:p>
            <a:endParaRPr lang="en-GB"/>
          </a:p>
        </p:txBody>
      </p:sp>
    </p:spTree>
    <p:extLst>
      <p:ext uri="{BB962C8B-B14F-4D97-AF65-F5344CB8AC3E}">
        <p14:creationId xmlns:p14="http://schemas.microsoft.com/office/powerpoint/2010/main" val="3871717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48491" y="6294968"/>
            <a:ext cx="3597275" cy="221599"/>
          </a:xfrm>
        </p:spPr>
        <p:txBody>
          <a:bodyPr/>
          <a:lstStyle/>
          <a:p>
            <a:r>
              <a:rPr lang="en-GB" dirty="0"/>
              <a:t>GDL – why and how?</a:t>
            </a:r>
          </a:p>
        </p:txBody>
      </p:sp>
      <p:sp>
        <p:nvSpPr>
          <p:cNvPr id="4" name="Text Placeholder 3"/>
          <p:cNvSpPr>
            <a:spLocks noGrp="1"/>
          </p:cNvSpPr>
          <p:nvPr>
            <p:ph type="body" sz="quarter" idx="15"/>
          </p:nvPr>
        </p:nvSpPr>
        <p:spPr/>
        <p:txBody>
          <a:bodyPr/>
          <a:lstStyle/>
          <a:p>
            <a:r>
              <a:rPr lang="en-GB" dirty="0"/>
              <a:t>Benefits of GDL</a:t>
            </a:r>
          </a:p>
        </p:txBody>
      </p:sp>
      <p:sp>
        <p:nvSpPr>
          <p:cNvPr id="5" name="Text Placeholder 4"/>
          <p:cNvSpPr>
            <a:spLocks noGrp="1"/>
          </p:cNvSpPr>
          <p:nvPr>
            <p:ph type="body" sz="quarter" idx="16"/>
          </p:nvPr>
        </p:nvSpPr>
        <p:spPr/>
        <p:txBody>
          <a:bodyPr/>
          <a:lstStyle/>
          <a:p>
            <a:endParaRPr lang="en-GB"/>
          </a:p>
        </p:txBody>
      </p:sp>
      <p:graphicFrame>
        <p:nvGraphicFramePr>
          <p:cNvPr id="6" name="Content Placeholder 5"/>
          <p:cNvGraphicFramePr>
            <a:graphicFrameLocks noGrp="1"/>
          </p:cNvGraphicFramePr>
          <p:nvPr>
            <p:ph sz="quarter" idx="14"/>
          </p:nvPr>
        </p:nvGraphicFramePr>
        <p:xfrm>
          <a:off x="715961" y="1787038"/>
          <a:ext cx="10760075" cy="3701990"/>
        </p:xfrm>
        <a:graphic>
          <a:graphicData uri="http://schemas.openxmlformats.org/drawingml/2006/table">
            <a:tbl>
              <a:tblPr/>
              <a:tblGrid>
                <a:gridCol w="1770397">
                  <a:extLst>
                    <a:ext uri="{9D8B030D-6E8A-4147-A177-3AD203B41FA5}">
                      <a16:colId xmlns:a16="http://schemas.microsoft.com/office/drawing/2014/main" val="20000"/>
                    </a:ext>
                  </a:extLst>
                </a:gridCol>
                <a:gridCol w="2602898">
                  <a:extLst>
                    <a:ext uri="{9D8B030D-6E8A-4147-A177-3AD203B41FA5}">
                      <a16:colId xmlns:a16="http://schemas.microsoft.com/office/drawing/2014/main" val="20001"/>
                    </a:ext>
                  </a:extLst>
                </a:gridCol>
                <a:gridCol w="3123780">
                  <a:extLst>
                    <a:ext uri="{9D8B030D-6E8A-4147-A177-3AD203B41FA5}">
                      <a16:colId xmlns:a16="http://schemas.microsoft.com/office/drawing/2014/main" val="20002"/>
                    </a:ext>
                  </a:extLst>
                </a:gridCol>
                <a:gridCol w="1917991">
                  <a:extLst>
                    <a:ext uri="{9D8B030D-6E8A-4147-A177-3AD203B41FA5}">
                      <a16:colId xmlns:a16="http://schemas.microsoft.com/office/drawing/2014/main" val="20003"/>
                    </a:ext>
                  </a:extLst>
                </a:gridCol>
                <a:gridCol w="1345009">
                  <a:extLst>
                    <a:ext uri="{9D8B030D-6E8A-4147-A177-3AD203B41FA5}">
                      <a16:colId xmlns:a16="http://schemas.microsoft.com/office/drawing/2014/main" val="20004"/>
                    </a:ext>
                  </a:extLst>
                </a:gridCol>
              </a:tblGrid>
              <a:tr h="745719">
                <a:tc>
                  <a:txBody>
                    <a:bodyPr/>
                    <a:lstStyle/>
                    <a:p>
                      <a:pPr algn="l" fontAlgn="b"/>
                      <a:r>
                        <a:rPr lang="en-GB" sz="2000" b="0" i="0" u="none" strike="noStrike" dirty="0">
                          <a:solidFill>
                            <a:srgbClr val="000000"/>
                          </a:solidFill>
                          <a:latin typeface="Verdana" pitchFamily="34" charset="0"/>
                        </a:rPr>
                        <a:t>Country</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latin typeface="Verdana" pitchFamily="34" charset="0"/>
                        </a:rPr>
                        <a:t>Proportion of all regional casualties that involved a young car driver (17–19 years old)</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latin typeface="Verdana" pitchFamily="34" charset="0"/>
                        </a:rPr>
                        <a:t>Expected reduction in all annual casualties from collisions involving a 17 to 19 year old car driver</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latin typeface="Verdana" pitchFamily="34" charset="0"/>
                        </a:rPr>
                        <a:t>Expected reduction in annual KSI casualties from collisions involving a 17 to 19 year old car driver</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latin typeface="Verdana" pitchFamily="34" charset="0"/>
                        </a:rPr>
                        <a:t>Expected value of benefits (£m)</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7552">
                <a:tc>
                  <a:txBody>
                    <a:bodyPr/>
                    <a:lstStyle/>
                    <a:p>
                      <a:pPr marL="0" marR="0" indent="0" algn="l" defTabSz="1041713" rtl="0" eaLnBrk="1" fontAlgn="b" latinLnBrk="0" hangingPunct="1">
                        <a:lnSpc>
                          <a:spcPct val="100000"/>
                        </a:lnSpc>
                        <a:spcBef>
                          <a:spcPts val="0"/>
                        </a:spcBef>
                        <a:spcAft>
                          <a:spcPts val="0"/>
                        </a:spcAft>
                        <a:buClrTx/>
                        <a:buSzTx/>
                        <a:buFontTx/>
                        <a:buNone/>
                        <a:tabLst/>
                        <a:defRPr/>
                      </a:pPr>
                      <a:r>
                        <a:rPr lang="en-GB" sz="2000" b="0" i="0" u="none" strike="noStrike" dirty="0">
                          <a:solidFill>
                            <a:srgbClr val="000000"/>
                          </a:solidFill>
                          <a:latin typeface="Verdana" pitchFamily="34" charset="0"/>
                        </a:rPr>
                        <a:t>Wales</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latin typeface="Verdana" pitchFamily="34" charset="0"/>
                        </a:rPr>
                        <a:t>16.2%</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latin typeface="Verdana" pitchFamily="34" charset="0"/>
                        </a:rPr>
                        <a:t>296</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latin typeface="Verdana" pitchFamily="34" charset="0"/>
                        </a:rPr>
                        <a:t>27</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latin typeface="Verdana" pitchFamily="34" charset="0"/>
                        </a:rPr>
                        <a:t>12.8</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7552">
                <a:tc>
                  <a:txBody>
                    <a:bodyPr/>
                    <a:lstStyle/>
                    <a:p>
                      <a:pPr algn="l" fontAlgn="b"/>
                      <a:r>
                        <a:rPr lang="en-GB" sz="2000" b="0" i="0" u="none" strike="noStrike">
                          <a:solidFill>
                            <a:srgbClr val="000000"/>
                          </a:solidFill>
                          <a:latin typeface="Verdana" pitchFamily="34" charset="0"/>
                        </a:rPr>
                        <a:t>Scotland</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latin typeface="Verdana" pitchFamily="34" charset="0"/>
                        </a:rPr>
                        <a:t>12.5%</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latin typeface="Verdana" pitchFamily="34" charset="0"/>
                        </a:rPr>
                        <a:t>299</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latin typeface="Verdana" pitchFamily="34" charset="0"/>
                        </a:rPr>
                        <a:t>45</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latin typeface="Verdana" pitchFamily="34" charset="0"/>
                        </a:rPr>
                        <a:t>18.3</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7552">
                <a:tc>
                  <a:txBody>
                    <a:bodyPr/>
                    <a:lstStyle/>
                    <a:p>
                      <a:pPr algn="l" fontAlgn="b"/>
                      <a:r>
                        <a:rPr lang="en-GB" sz="2000" b="0" i="0" u="none" strike="noStrike">
                          <a:solidFill>
                            <a:srgbClr val="000000"/>
                          </a:solidFill>
                          <a:latin typeface="Verdana" pitchFamily="34" charset="0"/>
                        </a:rPr>
                        <a:t>England</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latin typeface="Verdana" pitchFamily="34" charset="0"/>
                        </a:rPr>
                        <a:t>11.6%</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latin typeface="Verdana" pitchFamily="34" charset="0"/>
                        </a:rPr>
                        <a:t>3883</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latin typeface="Verdana" pitchFamily="34" charset="0"/>
                        </a:rPr>
                        <a:t>361</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latin typeface="Verdana" pitchFamily="34" charset="0"/>
                        </a:rPr>
                        <a:t>169.1</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7552">
                <a:tc>
                  <a:txBody>
                    <a:bodyPr/>
                    <a:lstStyle/>
                    <a:p>
                      <a:pPr algn="l" fontAlgn="b"/>
                      <a:r>
                        <a:rPr lang="en-GB" sz="2000" b="0" i="0" u="none" strike="noStrike">
                          <a:solidFill>
                            <a:srgbClr val="000000"/>
                          </a:solidFill>
                          <a:latin typeface="Verdana" pitchFamily="34" charset="0"/>
                        </a:rPr>
                        <a:t>GB</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latin typeface="Verdana" pitchFamily="34" charset="0"/>
                        </a:rPr>
                        <a:t>11.9%</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a:solidFill>
                            <a:srgbClr val="000000"/>
                          </a:solidFill>
                          <a:latin typeface="Verdana" pitchFamily="34" charset="0"/>
                        </a:rPr>
                        <a:t>4478</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latin typeface="Verdana" pitchFamily="34" charset="0"/>
                        </a:rPr>
                        <a:t>433</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2000" b="0" i="0" u="none" strike="noStrike" dirty="0">
                          <a:solidFill>
                            <a:srgbClr val="000000"/>
                          </a:solidFill>
                          <a:latin typeface="Verdana" pitchFamily="34" charset="0"/>
                        </a:rPr>
                        <a:t>200.1</a:t>
                      </a:r>
                    </a:p>
                  </a:txBody>
                  <a:tcPr marL="8878" marR="8878" marT="88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963439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5338b81f-7dfc-42a2-b392-cfcbe7f5b27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759</Words>
  <Application>Microsoft Office PowerPoint</Application>
  <PresentationFormat>Widescreen</PresentationFormat>
  <Paragraphs>117</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Courier New</vt:lpstr>
      <vt:lpstr>Ubuntu</vt:lpstr>
      <vt:lpstr>Verdana</vt:lpstr>
      <vt:lpstr>Office Theme</vt:lpstr>
      <vt:lpstr>Travel and young people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Public Health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Graduated Driver Licensing - The story of the accidental advocate…</dc:title>
  <dc:creator>Sarah Jones (Public Health Wales - No. 2 Capital Quarter)</dc:creator>
  <cp:lastModifiedBy>Amy Nicholass [amn18] (Staff)</cp:lastModifiedBy>
  <cp:revision>7</cp:revision>
  <dcterms:created xsi:type="dcterms:W3CDTF">2024-02-12T12:22:55Z</dcterms:created>
  <dcterms:modified xsi:type="dcterms:W3CDTF">2024-02-29T09:05:14Z</dcterms:modified>
</cp:coreProperties>
</file>