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28" r:id="rId2"/>
    <p:sldId id="565" r:id="rId3"/>
    <p:sldId id="569" r:id="rId4"/>
    <p:sldId id="310" r:id="rId5"/>
    <p:sldId id="568" r:id="rId6"/>
    <p:sldId id="570" r:id="rId7"/>
    <p:sldId id="566" r:id="rId8"/>
    <p:sldId id="571" r:id="rId9"/>
    <p:sldId id="383" r:id="rId10"/>
    <p:sldId id="556" r:id="rId11"/>
    <p:sldId id="572" r:id="rId12"/>
    <p:sldId id="312" r:id="rId13"/>
    <p:sldId id="576" r:id="rId14"/>
    <p:sldId id="557" r:id="rId15"/>
    <p:sldId id="578" r:id="rId16"/>
    <p:sldId id="579" r:id="rId17"/>
    <p:sldId id="562" r:id="rId18"/>
    <p:sldId id="563" r:id="rId19"/>
    <p:sldId id="577" r:id="rId20"/>
    <p:sldId id="554"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E8D981-1F1D-4FF2-86CB-02E45B71CA9F}" v="27" dt="2024-02-20T15:17:29.2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936" autoAdjust="0"/>
  </p:normalViewPr>
  <p:slideViewPr>
    <p:cSldViewPr snapToGrid="0">
      <p:cViewPr varScale="1">
        <p:scale>
          <a:sx n="64" d="100"/>
          <a:sy n="64" d="100"/>
        </p:scale>
        <p:origin x="142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F3E39B-AFF1-40B7-B7DB-0F7FD2D86E46}" type="datetimeFigureOut">
              <a:rPr lang="en-GB" smtClean="0"/>
              <a:t>29/02/2024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72EAA5-E22C-4865-BD44-B0EC5E223BA6}" type="slidenum">
              <a:rPr lang="en-GB" smtClean="0"/>
              <a:t>‹#›</a:t>
            </a:fld>
            <a:endParaRPr lang="en-GB"/>
          </a:p>
        </p:txBody>
      </p:sp>
    </p:spTree>
    <p:extLst>
      <p:ext uri="{BB962C8B-B14F-4D97-AF65-F5344CB8AC3E}">
        <p14:creationId xmlns:p14="http://schemas.microsoft.com/office/powerpoint/2010/main" val="2898880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3BCC905-9378-49E7-B41A-1EB35980E400}" type="slidenum">
              <a:rPr lang="en-GB" altLang="en-US" smtClean="0"/>
              <a:pPr>
                <a:defRPr/>
              </a:pPr>
              <a:t>2</a:t>
            </a:fld>
            <a:endParaRPr lang="en-GB" altLang="en-US" dirty="0"/>
          </a:p>
        </p:txBody>
      </p:sp>
    </p:spTree>
    <p:extLst>
      <p:ext uri="{BB962C8B-B14F-4D97-AF65-F5344CB8AC3E}">
        <p14:creationId xmlns:p14="http://schemas.microsoft.com/office/powerpoint/2010/main" val="39625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3BCC905-9378-49E7-B41A-1EB35980E400}" type="slidenum">
              <a:rPr lang="en-GB" altLang="en-US" smtClean="0"/>
              <a:pPr>
                <a:defRPr/>
              </a:pPr>
              <a:t>12</a:t>
            </a:fld>
            <a:endParaRPr lang="en-GB" altLang="en-US" dirty="0"/>
          </a:p>
        </p:txBody>
      </p:sp>
    </p:spTree>
    <p:extLst>
      <p:ext uri="{BB962C8B-B14F-4D97-AF65-F5344CB8AC3E}">
        <p14:creationId xmlns:p14="http://schemas.microsoft.com/office/powerpoint/2010/main" val="582405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3BCC905-9378-49E7-B41A-1EB35980E400}" type="slidenum">
              <a:rPr lang="en-GB" altLang="en-US" smtClean="0"/>
              <a:pPr>
                <a:defRPr/>
              </a:pPr>
              <a:t>13</a:t>
            </a:fld>
            <a:endParaRPr lang="en-GB" altLang="en-US" dirty="0"/>
          </a:p>
        </p:txBody>
      </p:sp>
    </p:spTree>
    <p:extLst>
      <p:ext uri="{BB962C8B-B14F-4D97-AF65-F5344CB8AC3E}">
        <p14:creationId xmlns:p14="http://schemas.microsoft.com/office/powerpoint/2010/main" val="2001238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3BCC905-9378-49E7-B41A-1EB35980E400}" type="slidenum">
              <a:rPr lang="en-GB" altLang="en-US" smtClean="0"/>
              <a:pPr>
                <a:defRPr/>
              </a:pPr>
              <a:t>14</a:t>
            </a:fld>
            <a:endParaRPr lang="en-GB" altLang="en-US" dirty="0"/>
          </a:p>
        </p:txBody>
      </p:sp>
    </p:spTree>
    <p:extLst>
      <p:ext uri="{BB962C8B-B14F-4D97-AF65-F5344CB8AC3E}">
        <p14:creationId xmlns:p14="http://schemas.microsoft.com/office/powerpoint/2010/main" val="4070296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3BCC905-9378-49E7-B41A-1EB35980E400}" type="slidenum">
              <a:rPr lang="en-GB" altLang="en-US" smtClean="0"/>
              <a:pPr>
                <a:defRPr/>
              </a:pPr>
              <a:t>15</a:t>
            </a:fld>
            <a:endParaRPr lang="en-GB" altLang="en-US" dirty="0"/>
          </a:p>
        </p:txBody>
      </p:sp>
    </p:spTree>
    <p:extLst>
      <p:ext uri="{BB962C8B-B14F-4D97-AF65-F5344CB8AC3E}">
        <p14:creationId xmlns:p14="http://schemas.microsoft.com/office/powerpoint/2010/main" val="3121955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3BCC905-9378-49E7-B41A-1EB35980E400}" type="slidenum">
              <a:rPr lang="en-GB" altLang="en-US" smtClean="0"/>
              <a:pPr>
                <a:defRPr/>
              </a:pPr>
              <a:t>16</a:t>
            </a:fld>
            <a:endParaRPr lang="en-GB" altLang="en-US" dirty="0"/>
          </a:p>
        </p:txBody>
      </p:sp>
    </p:spTree>
    <p:extLst>
      <p:ext uri="{BB962C8B-B14F-4D97-AF65-F5344CB8AC3E}">
        <p14:creationId xmlns:p14="http://schemas.microsoft.com/office/powerpoint/2010/main" val="2350139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3BCC905-9378-49E7-B41A-1EB35980E400}" type="slidenum">
              <a:rPr lang="en-GB" altLang="en-US" smtClean="0"/>
              <a:pPr>
                <a:defRPr/>
              </a:pPr>
              <a:t>3</a:t>
            </a:fld>
            <a:endParaRPr lang="en-GB" altLang="en-US" dirty="0"/>
          </a:p>
        </p:txBody>
      </p:sp>
    </p:spTree>
    <p:extLst>
      <p:ext uri="{BB962C8B-B14F-4D97-AF65-F5344CB8AC3E}">
        <p14:creationId xmlns:p14="http://schemas.microsoft.com/office/powerpoint/2010/main" val="2045224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3BCC905-9378-49E7-B41A-1EB35980E400}" type="slidenum">
              <a:rPr lang="en-GB" altLang="en-US" smtClean="0"/>
              <a:pPr>
                <a:defRPr/>
              </a:pPr>
              <a:t>5</a:t>
            </a:fld>
            <a:endParaRPr lang="en-GB" altLang="en-US" dirty="0"/>
          </a:p>
        </p:txBody>
      </p:sp>
    </p:spTree>
    <p:extLst>
      <p:ext uri="{BB962C8B-B14F-4D97-AF65-F5344CB8AC3E}">
        <p14:creationId xmlns:p14="http://schemas.microsoft.com/office/powerpoint/2010/main" val="351064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3BCC905-9378-49E7-B41A-1EB35980E400}" type="slidenum">
              <a:rPr lang="en-GB" altLang="en-US" smtClean="0"/>
              <a:pPr>
                <a:defRPr/>
              </a:pPr>
              <a:t>6</a:t>
            </a:fld>
            <a:endParaRPr lang="en-GB" altLang="en-US" dirty="0"/>
          </a:p>
        </p:txBody>
      </p:sp>
    </p:spTree>
    <p:extLst>
      <p:ext uri="{BB962C8B-B14F-4D97-AF65-F5344CB8AC3E}">
        <p14:creationId xmlns:p14="http://schemas.microsoft.com/office/powerpoint/2010/main" val="970821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3BCC905-9378-49E7-B41A-1EB35980E400}" type="slidenum">
              <a:rPr lang="en-GB" altLang="en-US" smtClean="0"/>
              <a:pPr>
                <a:defRPr/>
              </a:pPr>
              <a:t>7</a:t>
            </a:fld>
            <a:endParaRPr lang="en-GB" altLang="en-US" dirty="0"/>
          </a:p>
        </p:txBody>
      </p:sp>
    </p:spTree>
    <p:extLst>
      <p:ext uri="{BB962C8B-B14F-4D97-AF65-F5344CB8AC3E}">
        <p14:creationId xmlns:p14="http://schemas.microsoft.com/office/powerpoint/2010/main" val="2705605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3BCC905-9378-49E7-B41A-1EB35980E400}" type="slidenum">
              <a:rPr lang="en-GB" altLang="en-US" smtClean="0"/>
              <a:pPr>
                <a:defRPr/>
              </a:pPr>
              <a:t>8</a:t>
            </a:fld>
            <a:endParaRPr lang="en-GB" altLang="en-US" dirty="0"/>
          </a:p>
        </p:txBody>
      </p:sp>
    </p:spTree>
    <p:extLst>
      <p:ext uri="{BB962C8B-B14F-4D97-AF65-F5344CB8AC3E}">
        <p14:creationId xmlns:p14="http://schemas.microsoft.com/office/powerpoint/2010/main" val="546561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pPr>
              <a:defRPr/>
            </a:pPr>
            <a:fld id="{53BCC905-9378-49E7-B41A-1EB35980E400}" type="slidenum">
              <a:rPr lang="en-GB" altLang="en-US" smtClean="0"/>
              <a:pPr>
                <a:defRPr/>
              </a:pPr>
              <a:t>9</a:t>
            </a:fld>
            <a:endParaRPr lang="en-GB" altLang="en-US"/>
          </a:p>
        </p:txBody>
      </p:sp>
    </p:spTree>
    <p:extLst>
      <p:ext uri="{BB962C8B-B14F-4D97-AF65-F5344CB8AC3E}">
        <p14:creationId xmlns:p14="http://schemas.microsoft.com/office/powerpoint/2010/main" val="1707657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3BCC905-9378-49E7-B41A-1EB35980E400}" type="slidenum">
              <a:rPr lang="en-GB" altLang="en-US" smtClean="0"/>
              <a:pPr>
                <a:defRPr/>
              </a:pPr>
              <a:t>10</a:t>
            </a:fld>
            <a:endParaRPr lang="en-GB" altLang="en-US" dirty="0"/>
          </a:p>
        </p:txBody>
      </p:sp>
    </p:spTree>
    <p:extLst>
      <p:ext uri="{BB962C8B-B14F-4D97-AF65-F5344CB8AC3E}">
        <p14:creationId xmlns:p14="http://schemas.microsoft.com/office/powerpoint/2010/main" val="1981694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3BCC905-9378-49E7-B41A-1EB35980E400}" type="slidenum">
              <a:rPr lang="en-GB" altLang="en-US" smtClean="0"/>
              <a:pPr>
                <a:defRPr/>
              </a:pPr>
              <a:t>11</a:t>
            </a:fld>
            <a:endParaRPr lang="en-GB" altLang="en-US" dirty="0"/>
          </a:p>
        </p:txBody>
      </p:sp>
    </p:spTree>
    <p:extLst>
      <p:ext uri="{BB962C8B-B14F-4D97-AF65-F5344CB8AC3E}">
        <p14:creationId xmlns:p14="http://schemas.microsoft.com/office/powerpoint/2010/main" val="3958283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8B68E-84C4-43B0-87A9-06152159282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EEF76E1-F4A3-4B38-845E-66830651E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76A17A6-6D68-4CE5-B56D-30525B56132C}"/>
              </a:ext>
            </a:extLst>
          </p:cNvPr>
          <p:cNvSpPr>
            <a:spLocks noGrp="1"/>
          </p:cNvSpPr>
          <p:nvPr>
            <p:ph type="dt" sz="half" idx="10"/>
          </p:nvPr>
        </p:nvSpPr>
        <p:spPr/>
        <p:txBody>
          <a:bodyPr/>
          <a:lstStyle/>
          <a:p>
            <a:fld id="{1067C441-6467-4F5D-B081-AD064E385BA5}" type="datetimeFigureOut">
              <a:rPr lang="en-GB" smtClean="0"/>
              <a:t>29/02/2024</a:t>
            </a:fld>
            <a:endParaRPr lang="en-GB"/>
          </a:p>
        </p:txBody>
      </p:sp>
      <p:sp>
        <p:nvSpPr>
          <p:cNvPr id="5" name="Footer Placeholder 4">
            <a:extLst>
              <a:ext uri="{FF2B5EF4-FFF2-40B4-BE49-F238E27FC236}">
                <a16:creationId xmlns:a16="http://schemas.microsoft.com/office/drawing/2014/main" id="{7464F21C-0282-4AD3-8A6B-1A0ED985DC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C59DAC-E9C4-4922-8321-DB2D87B90DE9}"/>
              </a:ext>
            </a:extLst>
          </p:cNvPr>
          <p:cNvSpPr>
            <a:spLocks noGrp="1"/>
          </p:cNvSpPr>
          <p:nvPr>
            <p:ph type="sldNum" sz="quarter" idx="12"/>
          </p:nvPr>
        </p:nvSpPr>
        <p:spPr/>
        <p:txBody>
          <a:bodyPr/>
          <a:lstStyle/>
          <a:p>
            <a:fld id="{04F93E1F-54E3-4D0A-9C29-97383059D762}" type="slidenum">
              <a:rPr lang="en-GB" smtClean="0"/>
              <a:t>‹#›</a:t>
            </a:fld>
            <a:endParaRPr lang="en-GB"/>
          </a:p>
        </p:txBody>
      </p:sp>
    </p:spTree>
    <p:extLst>
      <p:ext uri="{BB962C8B-B14F-4D97-AF65-F5344CB8AC3E}">
        <p14:creationId xmlns:p14="http://schemas.microsoft.com/office/powerpoint/2010/main" val="3311651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0835D-FE2F-459E-ACF2-C5CEC7839B3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08BF4D8-1464-4E33-BC6B-DED92A7A3CD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EE14405-30F9-44FD-8736-A903155CB3B2}"/>
              </a:ext>
            </a:extLst>
          </p:cNvPr>
          <p:cNvSpPr>
            <a:spLocks noGrp="1"/>
          </p:cNvSpPr>
          <p:nvPr>
            <p:ph type="dt" sz="half" idx="10"/>
          </p:nvPr>
        </p:nvSpPr>
        <p:spPr/>
        <p:txBody>
          <a:bodyPr/>
          <a:lstStyle/>
          <a:p>
            <a:fld id="{1067C441-6467-4F5D-B081-AD064E385BA5}" type="datetimeFigureOut">
              <a:rPr lang="en-GB" smtClean="0"/>
              <a:t>29/02/2024</a:t>
            </a:fld>
            <a:endParaRPr lang="en-GB"/>
          </a:p>
        </p:txBody>
      </p:sp>
      <p:sp>
        <p:nvSpPr>
          <p:cNvPr id="5" name="Footer Placeholder 4">
            <a:extLst>
              <a:ext uri="{FF2B5EF4-FFF2-40B4-BE49-F238E27FC236}">
                <a16:creationId xmlns:a16="http://schemas.microsoft.com/office/drawing/2014/main" id="{FAAFA3FE-C979-427B-8FD4-F5F0C23AA2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4707A7-73D5-4CDF-9517-E7333672884C}"/>
              </a:ext>
            </a:extLst>
          </p:cNvPr>
          <p:cNvSpPr>
            <a:spLocks noGrp="1"/>
          </p:cNvSpPr>
          <p:nvPr>
            <p:ph type="sldNum" sz="quarter" idx="12"/>
          </p:nvPr>
        </p:nvSpPr>
        <p:spPr/>
        <p:txBody>
          <a:bodyPr/>
          <a:lstStyle/>
          <a:p>
            <a:fld id="{04F93E1F-54E3-4D0A-9C29-97383059D762}" type="slidenum">
              <a:rPr lang="en-GB" smtClean="0"/>
              <a:t>‹#›</a:t>
            </a:fld>
            <a:endParaRPr lang="en-GB"/>
          </a:p>
        </p:txBody>
      </p:sp>
    </p:spTree>
    <p:extLst>
      <p:ext uri="{BB962C8B-B14F-4D97-AF65-F5344CB8AC3E}">
        <p14:creationId xmlns:p14="http://schemas.microsoft.com/office/powerpoint/2010/main" val="1498893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341CDE-B110-47E6-B2CC-D308D77081A8}"/>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9C55515-C28B-46DF-BD57-7DD5A47DE5E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D87A6A4-8963-4322-B137-9F33C67D4739}"/>
              </a:ext>
            </a:extLst>
          </p:cNvPr>
          <p:cNvSpPr>
            <a:spLocks noGrp="1"/>
          </p:cNvSpPr>
          <p:nvPr>
            <p:ph type="dt" sz="half" idx="10"/>
          </p:nvPr>
        </p:nvSpPr>
        <p:spPr/>
        <p:txBody>
          <a:bodyPr/>
          <a:lstStyle/>
          <a:p>
            <a:fld id="{1067C441-6467-4F5D-B081-AD064E385BA5}" type="datetimeFigureOut">
              <a:rPr lang="en-GB" smtClean="0"/>
              <a:t>29/02/2024</a:t>
            </a:fld>
            <a:endParaRPr lang="en-GB"/>
          </a:p>
        </p:txBody>
      </p:sp>
      <p:sp>
        <p:nvSpPr>
          <p:cNvPr id="5" name="Footer Placeholder 4">
            <a:extLst>
              <a:ext uri="{FF2B5EF4-FFF2-40B4-BE49-F238E27FC236}">
                <a16:creationId xmlns:a16="http://schemas.microsoft.com/office/drawing/2014/main" id="{ABBB9B13-CFA1-4246-8FD3-26CFDF266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2B2649-10A7-4D8A-8C77-27AD8EB19C0F}"/>
              </a:ext>
            </a:extLst>
          </p:cNvPr>
          <p:cNvSpPr>
            <a:spLocks noGrp="1"/>
          </p:cNvSpPr>
          <p:nvPr>
            <p:ph type="sldNum" sz="quarter" idx="12"/>
          </p:nvPr>
        </p:nvSpPr>
        <p:spPr/>
        <p:txBody>
          <a:bodyPr/>
          <a:lstStyle/>
          <a:p>
            <a:fld id="{04F93E1F-54E3-4D0A-9C29-97383059D762}" type="slidenum">
              <a:rPr lang="en-GB" smtClean="0"/>
              <a:t>‹#›</a:t>
            </a:fld>
            <a:endParaRPr lang="en-GB"/>
          </a:p>
        </p:txBody>
      </p:sp>
    </p:spTree>
    <p:extLst>
      <p:ext uri="{BB962C8B-B14F-4D97-AF65-F5344CB8AC3E}">
        <p14:creationId xmlns:p14="http://schemas.microsoft.com/office/powerpoint/2010/main" val="127993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9"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253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ctrTitle" hasCustomPrompt="1"/>
          </p:nvPr>
        </p:nvSpPr>
        <p:spPr>
          <a:xfrm>
            <a:off x="599022" y="1185335"/>
            <a:ext cx="9184687" cy="1147704"/>
          </a:xfrm>
        </p:spPr>
        <p:txBody>
          <a:bodyPr/>
          <a:lstStyle>
            <a:lvl1pPr>
              <a:defRPr/>
            </a:lvl1pPr>
          </a:lstStyle>
          <a:p>
            <a:r>
              <a:rPr lang="en-US" dirty="0"/>
              <a:t>Click To Add Title</a:t>
            </a:r>
          </a:p>
        </p:txBody>
      </p:sp>
      <p:sp>
        <p:nvSpPr>
          <p:cNvPr id="5" name="TextBox 10"/>
          <p:cNvSpPr txBox="1">
            <a:spLocks noChangeArrowheads="1"/>
          </p:cNvSpPr>
          <p:nvPr userDrawn="1"/>
        </p:nvSpPr>
        <p:spPr bwMode="auto">
          <a:xfrm>
            <a:off x="36171" y="6509682"/>
            <a:ext cx="1993900"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defRPr/>
            </a:pPr>
            <a:r>
              <a:rPr lang="en-GB" altLang="en-US" sz="1333" dirty="0">
                <a:solidFill>
                  <a:schemeClr val="tx1"/>
                </a:solidFill>
                <a:cs typeface="+mn-cs"/>
              </a:rPr>
              <a:t>© 2023 TRL Ltd</a:t>
            </a:r>
          </a:p>
        </p:txBody>
      </p:sp>
    </p:spTree>
    <p:extLst>
      <p:ext uri="{BB962C8B-B14F-4D97-AF65-F5344CB8AC3E}">
        <p14:creationId xmlns:p14="http://schemas.microsoft.com/office/powerpoint/2010/main" val="2726261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9"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253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ctrTitle" hasCustomPrompt="1"/>
          </p:nvPr>
        </p:nvSpPr>
        <p:spPr>
          <a:xfrm>
            <a:off x="599022" y="1185335"/>
            <a:ext cx="9184687" cy="1147704"/>
          </a:xfrm>
        </p:spPr>
        <p:txBody>
          <a:bodyPr/>
          <a:lstStyle>
            <a:lvl1pPr>
              <a:defRPr/>
            </a:lvl1pPr>
          </a:lstStyle>
          <a:p>
            <a:r>
              <a:rPr lang="en-US" dirty="0"/>
              <a:t>Click To Add Title</a:t>
            </a:r>
          </a:p>
        </p:txBody>
      </p:sp>
      <p:sp>
        <p:nvSpPr>
          <p:cNvPr id="5" name="TextBox 10"/>
          <p:cNvSpPr txBox="1">
            <a:spLocks noChangeArrowheads="1"/>
          </p:cNvSpPr>
          <p:nvPr userDrawn="1"/>
        </p:nvSpPr>
        <p:spPr bwMode="auto">
          <a:xfrm>
            <a:off x="36171" y="6509682"/>
            <a:ext cx="1993900"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defRPr/>
            </a:pPr>
            <a:r>
              <a:rPr lang="en-GB" altLang="en-US" sz="1333" dirty="0">
                <a:solidFill>
                  <a:schemeClr val="tx1"/>
                </a:solidFill>
                <a:cs typeface="+mn-cs"/>
              </a:rPr>
              <a:t>© 2023 TRL Ltd</a:t>
            </a:r>
          </a:p>
        </p:txBody>
      </p:sp>
    </p:spTree>
    <p:extLst>
      <p:ext uri="{BB962C8B-B14F-4D97-AF65-F5344CB8AC3E}">
        <p14:creationId xmlns:p14="http://schemas.microsoft.com/office/powerpoint/2010/main" val="2726854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9316A-F795-4418-81F0-117C93FD427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9E75BFF-36C9-443B-80BB-4F7E0A0DB98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4C305FF-3CBB-4678-BC1E-1D237E18BCF8}"/>
              </a:ext>
            </a:extLst>
          </p:cNvPr>
          <p:cNvSpPr>
            <a:spLocks noGrp="1"/>
          </p:cNvSpPr>
          <p:nvPr>
            <p:ph type="dt" sz="half" idx="10"/>
          </p:nvPr>
        </p:nvSpPr>
        <p:spPr/>
        <p:txBody>
          <a:bodyPr/>
          <a:lstStyle/>
          <a:p>
            <a:fld id="{1067C441-6467-4F5D-B081-AD064E385BA5}" type="datetimeFigureOut">
              <a:rPr lang="en-GB" smtClean="0"/>
              <a:t>29/02/2024</a:t>
            </a:fld>
            <a:endParaRPr lang="en-GB"/>
          </a:p>
        </p:txBody>
      </p:sp>
      <p:sp>
        <p:nvSpPr>
          <p:cNvPr id="5" name="Footer Placeholder 4">
            <a:extLst>
              <a:ext uri="{FF2B5EF4-FFF2-40B4-BE49-F238E27FC236}">
                <a16:creationId xmlns:a16="http://schemas.microsoft.com/office/drawing/2014/main" id="{9BD874CE-6AC4-47F5-AAFC-123992DB2B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0B072C-4413-434E-A1F1-BE2AA3B30A04}"/>
              </a:ext>
            </a:extLst>
          </p:cNvPr>
          <p:cNvSpPr>
            <a:spLocks noGrp="1"/>
          </p:cNvSpPr>
          <p:nvPr>
            <p:ph type="sldNum" sz="quarter" idx="12"/>
          </p:nvPr>
        </p:nvSpPr>
        <p:spPr/>
        <p:txBody>
          <a:bodyPr/>
          <a:lstStyle/>
          <a:p>
            <a:fld id="{04F93E1F-54E3-4D0A-9C29-97383059D762}" type="slidenum">
              <a:rPr lang="en-GB" smtClean="0"/>
              <a:t>‹#›</a:t>
            </a:fld>
            <a:endParaRPr lang="en-GB"/>
          </a:p>
        </p:txBody>
      </p:sp>
    </p:spTree>
    <p:extLst>
      <p:ext uri="{BB962C8B-B14F-4D97-AF65-F5344CB8AC3E}">
        <p14:creationId xmlns:p14="http://schemas.microsoft.com/office/powerpoint/2010/main" val="2616675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6E1D0-7270-4A30-B985-FEDCD6D571D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01EE285-E603-4807-B36C-440A210100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D357494-D510-4603-95AC-E05AE825811C}"/>
              </a:ext>
            </a:extLst>
          </p:cNvPr>
          <p:cNvSpPr>
            <a:spLocks noGrp="1"/>
          </p:cNvSpPr>
          <p:nvPr>
            <p:ph type="dt" sz="half" idx="10"/>
          </p:nvPr>
        </p:nvSpPr>
        <p:spPr/>
        <p:txBody>
          <a:bodyPr/>
          <a:lstStyle/>
          <a:p>
            <a:fld id="{1067C441-6467-4F5D-B081-AD064E385BA5}" type="datetimeFigureOut">
              <a:rPr lang="en-GB" smtClean="0"/>
              <a:t>29/02/2024</a:t>
            </a:fld>
            <a:endParaRPr lang="en-GB"/>
          </a:p>
        </p:txBody>
      </p:sp>
      <p:sp>
        <p:nvSpPr>
          <p:cNvPr id="5" name="Footer Placeholder 4">
            <a:extLst>
              <a:ext uri="{FF2B5EF4-FFF2-40B4-BE49-F238E27FC236}">
                <a16:creationId xmlns:a16="http://schemas.microsoft.com/office/drawing/2014/main" id="{69BDDE3B-9A46-4B16-9D13-4EC315B23E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34EC3F-628E-4450-8D9C-70C32928B57C}"/>
              </a:ext>
            </a:extLst>
          </p:cNvPr>
          <p:cNvSpPr>
            <a:spLocks noGrp="1"/>
          </p:cNvSpPr>
          <p:nvPr>
            <p:ph type="sldNum" sz="quarter" idx="12"/>
          </p:nvPr>
        </p:nvSpPr>
        <p:spPr/>
        <p:txBody>
          <a:bodyPr/>
          <a:lstStyle/>
          <a:p>
            <a:fld id="{04F93E1F-54E3-4D0A-9C29-97383059D762}" type="slidenum">
              <a:rPr lang="en-GB" smtClean="0"/>
              <a:t>‹#›</a:t>
            </a:fld>
            <a:endParaRPr lang="en-GB"/>
          </a:p>
        </p:txBody>
      </p:sp>
    </p:spTree>
    <p:extLst>
      <p:ext uri="{BB962C8B-B14F-4D97-AF65-F5344CB8AC3E}">
        <p14:creationId xmlns:p14="http://schemas.microsoft.com/office/powerpoint/2010/main" val="2015369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CC10-3C80-4CEC-8C9A-C21A25B41A2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8281AFF-5C6F-4E90-A00D-BFD852CC4FE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38619DD-D4FC-45DE-887D-AAC56D581DD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3F6D8600-3AA1-4964-B241-137645718050}"/>
              </a:ext>
            </a:extLst>
          </p:cNvPr>
          <p:cNvSpPr>
            <a:spLocks noGrp="1"/>
          </p:cNvSpPr>
          <p:nvPr>
            <p:ph type="dt" sz="half" idx="10"/>
          </p:nvPr>
        </p:nvSpPr>
        <p:spPr/>
        <p:txBody>
          <a:bodyPr/>
          <a:lstStyle/>
          <a:p>
            <a:fld id="{1067C441-6467-4F5D-B081-AD064E385BA5}" type="datetimeFigureOut">
              <a:rPr lang="en-GB" smtClean="0"/>
              <a:t>29/02/2024</a:t>
            </a:fld>
            <a:endParaRPr lang="en-GB"/>
          </a:p>
        </p:txBody>
      </p:sp>
      <p:sp>
        <p:nvSpPr>
          <p:cNvPr id="6" name="Footer Placeholder 5">
            <a:extLst>
              <a:ext uri="{FF2B5EF4-FFF2-40B4-BE49-F238E27FC236}">
                <a16:creationId xmlns:a16="http://schemas.microsoft.com/office/drawing/2014/main" id="{AFEB0B93-D837-484D-BD0E-50BC67FB08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E3EFEA-1E4A-4C00-AF50-A7296ABF4A40}"/>
              </a:ext>
            </a:extLst>
          </p:cNvPr>
          <p:cNvSpPr>
            <a:spLocks noGrp="1"/>
          </p:cNvSpPr>
          <p:nvPr>
            <p:ph type="sldNum" sz="quarter" idx="12"/>
          </p:nvPr>
        </p:nvSpPr>
        <p:spPr/>
        <p:txBody>
          <a:bodyPr/>
          <a:lstStyle/>
          <a:p>
            <a:fld id="{04F93E1F-54E3-4D0A-9C29-97383059D762}" type="slidenum">
              <a:rPr lang="en-GB" smtClean="0"/>
              <a:t>‹#›</a:t>
            </a:fld>
            <a:endParaRPr lang="en-GB"/>
          </a:p>
        </p:txBody>
      </p:sp>
    </p:spTree>
    <p:extLst>
      <p:ext uri="{BB962C8B-B14F-4D97-AF65-F5344CB8AC3E}">
        <p14:creationId xmlns:p14="http://schemas.microsoft.com/office/powerpoint/2010/main" val="845306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94F52-D2C6-4D4F-84BB-5C70DFF34EB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402532E-F0C8-421C-A484-86342F85A6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7EBC8A9-2F70-46D0-A20F-45E4F4BD5DB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FA03A21-839F-4389-A24D-ABA66A036F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457D01D-6468-4075-A374-C430784E969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A45A815-6AF5-41A1-A412-39EB7ADF7A52}"/>
              </a:ext>
            </a:extLst>
          </p:cNvPr>
          <p:cNvSpPr>
            <a:spLocks noGrp="1"/>
          </p:cNvSpPr>
          <p:nvPr>
            <p:ph type="dt" sz="half" idx="10"/>
          </p:nvPr>
        </p:nvSpPr>
        <p:spPr/>
        <p:txBody>
          <a:bodyPr/>
          <a:lstStyle/>
          <a:p>
            <a:fld id="{1067C441-6467-4F5D-B081-AD064E385BA5}" type="datetimeFigureOut">
              <a:rPr lang="en-GB" smtClean="0"/>
              <a:t>29/02/2024</a:t>
            </a:fld>
            <a:endParaRPr lang="en-GB"/>
          </a:p>
        </p:txBody>
      </p:sp>
      <p:sp>
        <p:nvSpPr>
          <p:cNvPr id="8" name="Footer Placeholder 7">
            <a:extLst>
              <a:ext uri="{FF2B5EF4-FFF2-40B4-BE49-F238E27FC236}">
                <a16:creationId xmlns:a16="http://schemas.microsoft.com/office/drawing/2014/main" id="{44D3FB99-9E57-4E44-AD4E-6D70D704725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BE32FE-D8A5-421E-82EF-F156BDBBF16A}"/>
              </a:ext>
            </a:extLst>
          </p:cNvPr>
          <p:cNvSpPr>
            <a:spLocks noGrp="1"/>
          </p:cNvSpPr>
          <p:nvPr>
            <p:ph type="sldNum" sz="quarter" idx="12"/>
          </p:nvPr>
        </p:nvSpPr>
        <p:spPr/>
        <p:txBody>
          <a:bodyPr/>
          <a:lstStyle/>
          <a:p>
            <a:fld id="{04F93E1F-54E3-4D0A-9C29-97383059D762}" type="slidenum">
              <a:rPr lang="en-GB" smtClean="0"/>
              <a:t>‹#›</a:t>
            </a:fld>
            <a:endParaRPr lang="en-GB"/>
          </a:p>
        </p:txBody>
      </p:sp>
    </p:spTree>
    <p:extLst>
      <p:ext uri="{BB962C8B-B14F-4D97-AF65-F5344CB8AC3E}">
        <p14:creationId xmlns:p14="http://schemas.microsoft.com/office/powerpoint/2010/main" val="3472114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0BA3E-C37A-46CF-9131-6F9DECA28E9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2FD673D-1046-4C19-AA22-973D2C31ECFD}"/>
              </a:ext>
            </a:extLst>
          </p:cNvPr>
          <p:cNvSpPr>
            <a:spLocks noGrp="1"/>
          </p:cNvSpPr>
          <p:nvPr>
            <p:ph type="dt" sz="half" idx="10"/>
          </p:nvPr>
        </p:nvSpPr>
        <p:spPr/>
        <p:txBody>
          <a:bodyPr/>
          <a:lstStyle/>
          <a:p>
            <a:fld id="{1067C441-6467-4F5D-B081-AD064E385BA5}" type="datetimeFigureOut">
              <a:rPr lang="en-GB" smtClean="0"/>
              <a:t>29/02/2024</a:t>
            </a:fld>
            <a:endParaRPr lang="en-GB"/>
          </a:p>
        </p:txBody>
      </p:sp>
      <p:sp>
        <p:nvSpPr>
          <p:cNvPr id="4" name="Footer Placeholder 3">
            <a:extLst>
              <a:ext uri="{FF2B5EF4-FFF2-40B4-BE49-F238E27FC236}">
                <a16:creationId xmlns:a16="http://schemas.microsoft.com/office/drawing/2014/main" id="{6EDC22F7-0723-4A9B-8B2C-11FF6750826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88CAA6-FA79-4839-97CC-BBE011999897}"/>
              </a:ext>
            </a:extLst>
          </p:cNvPr>
          <p:cNvSpPr>
            <a:spLocks noGrp="1"/>
          </p:cNvSpPr>
          <p:nvPr>
            <p:ph type="sldNum" sz="quarter" idx="12"/>
          </p:nvPr>
        </p:nvSpPr>
        <p:spPr/>
        <p:txBody>
          <a:bodyPr/>
          <a:lstStyle/>
          <a:p>
            <a:fld id="{04F93E1F-54E3-4D0A-9C29-97383059D762}" type="slidenum">
              <a:rPr lang="en-GB" smtClean="0"/>
              <a:t>‹#›</a:t>
            </a:fld>
            <a:endParaRPr lang="en-GB"/>
          </a:p>
        </p:txBody>
      </p:sp>
    </p:spTree>
    <p:extLst>
      <p:ext uri="{BB962C8B-B14F-4D97-AF65-F5344CB8AC3E}">
        <p14:creationId xmlns:p14="http://schemas.microsoft.com/office/powerpoint/2010/main" val="2245613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8FB8FD-18E4-4DBB-97F5-7C6E311E37A7}"/>
              </a:ext>
            </a:extLst>
          </p:cNvPr>
          <p:cNvSpPr>
            <a:spLocks noGrp="1"/>
          </p:cNvSpPr>
          <p:nvPr>
            <p:ph type="dt" sz="half" idx="10"/>
          </p:nvPr>
        </p:nvSpPr>
        <p:spPr/>
        <p:txBody>
          <a:bodyPr/>
          <a:lstStyle/>
          <a:p>
            <a:fld id="{1067C441-6467-4F5D-B081-AD064E385BA5}" type="datetimeFigureOut">
              <a:rPr lang="en-GB" smtClean="0"/>
              <a:t>29/02/2024</a:t>
            </a:fld>
            <a:endParaRPr lang="en-GB"/>
          </a:p>
        </p:txBody>
      </p:sp>
      <p:sp>
        <p:nvSpPr>
          <p:cNvPr id="3" name="Footer Placeholder 2">
            <a:extLst>
              <a:ext uri="{FF2B5EF4-FFF2-40B4-BE49-F238E27FC236}">
                <a16:creationId xmlns:a16="http://schemas.microsoft.com/office/drawing/2014/main" id="{BEA4DEEE-D29D-474E-8873-C618280F1F9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406EF40-BFB7-4A0B-8ACD-78C2A7522CBF}"/>
              </a:ext>
            </a:extLst>
          </p:cNvPr>
          <p:cNvSpPr>
            <a:spLocks noGrp="1"/>
          </p:cNvSpPr>
          <p:nvPr>
            <p:ph type="sldNum" sz="quarter" idx="12"/>
          </p:nvPr>
        </p:nvSpPr>
        <p:spPr/>
        <p:txBody>
          <a:bodyPr/>
          <a:lstStyle/>
          <a:p>
            <a:fld id="{04F93E1F-54E3-4D0A-9C29-97383059D762}" type="slidenum">
              <a:rPr lang="en-GB" smtClean="0"/>
              <a:t>‹#›</a:t>
            </a:fld>
            <a:endParaRPr lang="en-GB"/>
          </a:p>
        </p:txBody>
      </p:sp>
    </p:spTree>
    <p:extLst>
      <p:ext uri="{BB962C8B-B14F-4D97-AF65-F5344CB8AC3E}">
        <p14:creationId xmlns:p14="http://schemas.microsoft.com/office/powerpoint/2010/main" val="3282557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AFA54-3EA4-4267-B49B-FC64DC83E52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541A63ED-5844-4C88-AF31-8F074DCF51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7B193DC-4A80-4FBD-9651-043AEFFB47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F2D4C75-C1C8-4A9A-8C0E-49204B7A6CC0}"/>
              </a:ext>
            </a:extLst>
          </p:cNvPr>
          <p:cNvSpPr>
            <a:spLocks noGrp="1"/>
          </p:cNvSpPr>
          <p:nvPr>
            <p:ph type="dt" sz="half" idx="10"/>
          </p:nvPr>
        </p:nvSpPr>
        <p:spPr/>
        <p:txBody>
          <a:bodyPr/>
          <a:lstStyle/>
          <a:p>
            <a:fld id="{1067C441-6467-4F5D-B081-AD064E385BA5}" type="datetimeFigureOut">
              <a:rPr lang="en-GB" smtClean="0"/>
              <a:t>29/02/2024</a:t>
            </a:fld>
            <a:endParaRPr lang="en-GB"/>
          </a:p>
        </p:txBody>
      </p:sp>
      <p:sp>
        <p:nvSpPr>
          <p:cNvPr id="6" name="Footer Placeholder 5">
            <a:extLst>
              <a:ext uri="{FF2B5EF4-FFF2-40B4-BE49-F238E27FC236}">
                <a16:creationId xmlns:a16="http://schemas.microsoft.com/office/drawing/2014/main" id="{928DCFB9-A204-41BF-84D3-561F54EED7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C95E73-5246-45F4-9E8E-EC97417B3AED}"/>
              </a:ext>
            </a:extLst>
          </p:cNvPr>
          <p:cNvSpPr>
            <a:spLocks noGrp="1"/>
          </p:cNvSpPr>
          <p:nvPr>
            <p:ph type="sldNum" sz="quarter" idx="12"/>
          </p:nvPr>
        </p:nvSpPr>
        <p:spPr/>
        <p:txBody>
          <a:bodyPr/>
          <a:lstStyle/>
          <a:p>
            <a:fld id="{04F93E1F-54E3-4D0A-9C29-97383059D762}" type="slidenum">
              <a:rPr lang="en-GB" smtClean="0"/>
              <a:t>‹#›</a:t>
            </a:fld>
            <a:endParaRPr lang="en-GB"/>
          </a:p>
        </p:txBody>
      </p:sp>
    </p:spTree>
    <p:extLst>
      <p:ext uri="{BB962C8B-B14F-4D97-AF65-F5344CB8AC3E}">
        <p14:creationId xmlns:p14="http://schemas.microsoft.com/office/powerpoint/2010/main" val="196764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F8983-46A9-4A4E-A7D3-DD84E416B06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8090830-8114-4F22-9367-E151089330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D288504-C5C8-4CA1-B106-D3F0BC7C1A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410FBFD-99D0-48AB-B401-1C2D522A4ECF}"/>
              </a:ext>
            </a:extLst>
          </p:cNvPr>
          <p:cNvSpPr>
            <a:spLocks noGrp="1"/>
          </p:cNvSpPr>
          <p:nvPr>
            <p:ph type="dt" sz="half" idx="10"/>
          </p:nvPr>
        </p:nvSpPr>
        <p:spPr/>
        <p:txBody>
          <a:bodyPr/>
          <a:lstStyle/>
          <a:p>
            <a:fld id="{1067C441-6467-4F5D-B081-AD064E385BA5}" type="datetimeFigureOut">
              <a:rPr lang="en-GB" smtClean="0"/>
              <a:t>29/02/2024</a:t>
            </a:fld>
            <a:endParaRPr lang="en-GB"/>
          </a:p>
        </p:txBody>
      </p:sp>
      <p:sp>
        <p:nvSpPr>
          <p:cNvPr id="6" name="Footer Placeholder 5">
            <a:extLst>
              <a:ext uri="{FF2B5EF4-FFF2-40B4-BE49-F238E27FC236}">
                <a16:creationId xmlns:a16="http://schemas.microsoft.com/office/drawing/2014/main" id="{2B02739D-C101-46D0-8FE3-A15078C9D2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78DA43-61C5-421E-B95C-59BA3300641F}"/>
              </a:ext>
            </a:extLst>
          </p:cNvPr>
          <p:cNvSpPr>
            <a:spLocks noGrp="1"/>
          </p:cNvSpPr>
          <p:nvPr>
            <p:ph type="sldNum" sz="quarter" idx="12"/>
          </p:nvPr>
        </p:nvSpPr>
        <p:spPr/>
        <p:txBody>
          <a:bodyPr/>
          <a:lstStyle/>
          <a:p>
            <a:fld id="{04F93E1F-54E3-4D0A-9C29-97383059D762}" type="slidenum">
              <a:rPr lang="en-GB" smtClean="0"/>
              <a:t>‹#›</a:t>
            </a:fld>
            <a:endParaRPr lang="en-GB"/>
          </a:p>
        </p:txBody>
      </p:sp>
    </p:spTree>
    <p:extLst>
      <p:ext uri="{BB962C8B-B14F-4D97-AF65-F5344CB8AC3E}">
        <p14:creationId xmlns:p14="http://schemas.microsoft.com/office/powerpoint/2010/main" val="3346768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7AB1EB-44E2-4FD7-9581-9A3ED4F711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1C9B2E6-5A16-4D5F-8D63-29AD775070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948B246-FEC9-462D-98A2-E2256A791F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7C441-6467-4F5D-B081-AD064E385BA5}" type="datetimeFigureOut">
              <a:rPr lang="en-GB" smtClean="0"/>
              <a:t>29/02/2024</a:t>
            </a:fld>
            <a:endParaRPr lang="en-GB"/>
          </a:p>
        </p:txBody>
      </p:sp>
      <p:sp>
        <p:nvSpPr>
          <p:cNvPr id="5" name="Footer Placeholder 4">
            <a:extLst>
              <a:ext uri="{FF2B5EF4-FFF2-40B4-BE49-F238E27FC236}">
                <a16:creationId xmlns:a16="http://schemas.microsoft.com/office/drawing/2014/main" id="{9E3C5BDE-ECDA-4B8E-8311-F6F3B3E0FB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DF9FC6C-1630-4BB7-81DF-518C0034AE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F93E1F-54E3-4D0A-9C29-97383059D762}" type="slidenum">
              <a:rPr lang="en-GB" smtClean="0"/>
              <a:t>‹#›</a:t>
            </a:fld>
            <a:endParaRPr lang="en-GB"/>
          </a:p>
        </p:txBody>
      </p:sp>
    </p:spTree>
    <p:extLst>
      <p:ext uri="{BB962C8B-B14F-4D97-AF65-F5344CB8AC3E}">
        <p14:creationId xmlns:p14="http://schemas.microsoft.com/office/powerpoint/2010/main" val="3097425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trl.co.uk/publications/supporting-new-drivers-in-great-britai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hyperlink" Target="https://assets.publishing.service.gov.uk/government/uploads/system/uploads/attachment_data/file/706516/young-car-drivers-factsheet.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afro.who.int/publications/global-status-report-road-safety-time-action#:~:text=The%20Global%20status%20report%20on%20road%20safety%20is,health%20problem%2C%20particularly%20for%20low-income%20and%20middle-income%20countrie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who.int/publications/i/item/978924156568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hyperlink" Target="https://view.officeapps.live.com/op/view.aspx?src=https%3A%2F%2Fassets.publishing.service.gov.uk%2Fgovernment%2Fuploads%2Fsystem%2Fuploads%2Fattachment_data%2Ffile%2F1142693%2Fdrt0201.ods&amp;wdOrigin=BROWSELINK" TargetMode="External"/><Relationship Id="rId4" Type="http://schemas.openxmlformats.org/officeDocument/2006/relationships/hyperlink" Target="https://view.officeapps.live.com/op/view.aspx?src=https%3A%2F%2Fassets.publishing.service.gov.uk%2Fgovernment%2Fuploads%2Fsystem%2Fuploads%2Fattachment_data%2Ffile%2F1106318%2Fras0501.ods&amp;wdOrigin=BROWSELINK"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ingram\Desktop\New folder\New folder\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1"/>
            <a:ext cx="12192000" cy="6882577"/>
          </a:xfrm>
          <a:prstGeom prst="rect">
            <a:avLst/>
          </a:prstGeom>
          <a:solidFill>
            <a:schemeClr val="tx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pic>
        <p:nvPicPr>
          <p:cNvPr id="8196" name="Picture 12" descr="cover-blocks-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33" y="2125135"/>
            <a:ext cx="12192000" cy="4745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itle 3"/>
          <p:cNvSpPr txBox="1">
            <a:spLocks/>
          </p:cNvSpPr>
          <p:nvPr/>
        </p:nvSpPr>
        <p:spPr bwMode="auto">
          <a:xfrm>
            <a:off x="1621371" y="5272691"/>
            <a:ext cx="3390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bg2"/>
              </a:buClr>
              <a:buFont typeface="Wingdings" pitchFamily="2" charset="2"/>
              <a:buChar char="§"/>
              <a:defRPr sz="3200">
                <a:solidFill>
                  <a:srgbClr val="515B5E"/>
                </a:solidFill>
                <a:latin typeface="Calibri" pitchFamily="34" charset="0"/>
                <a:ea typeface="MS PGothic" pitchFamily="34" charset="-128"/>
              </a:defRPr>
            </a:lvl1pPr>
            <a:lvl2pPr marL="742950" indent="-285750">
              <a:spcBef>
                <a:spcPct val="20000"/>
              </a:spcBef>
              <a:buClr>
                <a:schemeClr val="bg2"/>
              </a:buClr>
              <a:buFont typeface="Wingdings" pitchFamily="2" charset="2"/>
              <a:buChar char="§"/>
              <a:defRPr sz="2800">
                <a:solidFill>
                  <a:srgbClr val="515B5E"/>
                </a:solidFill>
                <a:latin typeface="Calibri" pitchFamily="34" charset="0"/>
                <a:ea typeface="MS PGothic" pitchFamily="34" charset="-128"/>
              </a:defRPr>
            </a:lvl2pPr>
            <a:lvl3pPr marL="1143000" indent="-228600">
              <a:spcBef>
                <a:spcPct val="20000"/>
              </a:spcBef>
              <a:buClr>
                <a:schemeClr val="bg2"/>
              </a:buClr>
              <a:buFont typeface="Wingdings" pitchFamily="2" charset="2"/>
              <a:buChar char="§"/>
              <a:defRPr sz="2400">
                <a:solidFill>
                  <a:srgbClr val="515B5E"/>
                </a:solidFill>
                <a:latin typeface="Calibri" pitchFamily="34" charset="0"/>
                <a:ea typeface="MS PGothic" pitchFamily="34" charset="-128"/>
              </a:defRPr>
            </a:lvl3pPr>
            <a:lvl4pPr marL="1600200" indent="-228600">
              <a:spcBef>
                <a:spcPct val="20000"/>
              </a:spcBef>
              <a:buClr>
                <a:schemeClr val="bg2"/>
              </a:buClr>
              <a:buFont typeface="Wingdings" pitchFamily="2" charset="2"/>
              <a:buChar char="§"/>
              <a:defRPr sz="2000">
                <a:solidFill>
                  <a:srgbClr val="515B5E"/>
                </a:solidFill>
                <a:latin typeface="Calibri" pitchFamily="34" charset="0"/>
                <a:ea typeface="MS PGothic" pitchFamily="34" charset="-128"/>
              </a:defRPr>
            </a:lvl4pPr>
            <a:lvl5pPr marL="2057400" indent="-228600">
              <a:spcBef>
                <a:spcPct val="20000"/>
              </a:spcBef>
              <a:buClr>
                <a:schemeClr val="bg2"/>
              </a:buClr>
              <a:buFont typeface="Wingdings" pitchFamily="2" charset="2"/>
              <a:buChar char="§"/>
              <a:defRPr sz="2000">
                <a:solidFill>
                  <a:srgbClr val="515B5E"/>
                </a:solidFill>
                <a:latin typeface="Calibri" pitchFamily="34" charset="0"/>
                <a:ea typeface="MS PGothic" pitchFamily="34" charset="-128"/>
              </a:defRPr>
            </a:lvl5pPr>
            <a:lvl6pPr marL="2514600" indent="-228600" defTabSz="457200" fontAlgn="base">
              <a:spcBef>
                <a:spcPct val="20000"/>
              </a:spcBef>
              <a:spcAft>
                <a:spcPct val="0"/>
              </a:spcAft>
              <a:buClr>
                <a:schemeClr val="bg2"/>
              </a:buClr>
              <a:buFont typeface="Wingdings" pitchFamily="2" charset="2"/>
              <a:buChar char="§"/>
              <a:defRPr sz="2000">
                <a:solidFill>
                  <a:srgbClr val="515B5E"/>
                </a:solidFill>
                <a:latin typeface="Calibri" pitchFamily="34" charset="0"/>
                <a:ea typeface="MS PGothic" pitchFamily="34" charset="-128"/>
              </a:defRPr>
            </a:lvl6pPr>
            <a:lvl7pPr marL="2971800" indent="-228600" defTabSz="457200" fontAlgn="base">
              <a:spcBef>
                <a:spcPct val="20000"/>
              </a:spcBef>
              <a:spcAft>
                <a:spcPct val="0"/>
              </a:spcAft>
              <a:buClr>
                <a:schemeClr val="bg2"/>
              </a:buClr>
              <a:buFont typeface="Wingdings" pitchFamily="2" charset="2"/>
              <a:buChar char="§"/>
              <a:defRPr sz="2000">
                <a:solidFill>
                  <a:srgbClr val="515B5E"/>
                </a:solidFill>
                <a:latin typeface="Calibri" pitchFamily="34" charset="0"/>
                <a:ea typeface="MS PGothic" pitchFamily="34" charset="-128"/>
              </a:defRPr>
            </a:lvl7pPr>
            <a:lvl8pPr marL="3429000" indent="-228600" defTabSz="457200" fontAlgn="base">
              <a:spcBef>
                <a:spcPct val="20000"/>
              </a:spcBef>
              <a:spcAft>
                <a:spcPct val="0"/>
              </a:spcAft>
              <a:buClr>
                <a:schemeClr val="bg2"/>
              </a:buClr>
              <a:buFont typeface="Wingdings" pitchFamily="2" charset="2"/>
              <a:buChar char="§"/>
              <a:defRPr sz="2000">
                <a:solidFill>
                  <a:srgbClr val="515B5E"/>
                </a:solidFill>
                <a:latin typeface="Calibri" pitchFamily="34" charset="0"/>
                <a:ea typeface="MS PGothic" pitchFamily="34" charset="-128"/>
              </a:defRPr>
            </a:lvl8pPr>
            <a:lvl9pPr marL="3886200" indent="-228600" defTabSz="457200" fontAlgn="base">
              <a:spcBef>
                <a:spcPct val="20000"/>
              </a:spcBef>
              <a:spcAft>
                <a:spcPct val="0"/>
              </a:spcAft>
              <a:buClr>
                <a:schemeClr val="bg2"/>
              </a:buClr>
              <a:buFont typeface="Wingdings" pitchFamily="2" charset="2"/>
              <a:buChar char="§"/>
              <a:defRPr sz="2000">
                <a:solidFill>
                  <a:srgbClr val="515B5E"/>
                </a:solidFill>
                <a:latin typeface="Calibri" pitchFamily="34" charset="0"/>
                <a:ea typeface="MS PGothic" pitchFamily="34" charset="-128"/>
              </a:defRPr>
            </a:lvl9pPr>
          </a:lstStyle>
          <a:p>
            <a:pPr>
              <a:spcBef>
                <a:spcPct val="0"/>
              </a:spcBef>
              <a:buClrTx/>
              <a:buFontTx/>
              <a:buNone/>
            </a:pPr>
            <a:r>
              <a:rPr lang="en-GB" altLang="en-US" dirty="0">
                <a:solidFill>
                  <a:schemeClr val="bg2"/>
                </a:solidFill>
              </a:rPr>
              <a:t>22/02/2024</a:t>
            </a:r>
          </a:p>
        </p:txBody>
      </p:sp>
      <p:sp>
        <p:nvSpPr>
          <p:cNvPr id="8199" name="Title 3"/>
          <p:cNvSpPr>
            <a:spLocks noGrp="1"/>
          </p:cNvSpPr>
          <p:nvPr>
            <p:ph type="ctrTitle"/>
          </p:nvPr>
        </p:nvSpPr>
        <p:spPr>
          <a:xfrm>
            <a:off x="1621371" y="3169840"/>
            <a:ext cx="9875383" cy="1570000"/>
          </a:xfrm>
          <a:prstGeom prst="rect">
            <a:avLst/>
          </a:prstGeom>
        </p:spPr>
        <p:txBody>
          <a:bodyPr>
            <a:normAutofit fontScale="90000"/>
          </a:bodyPr>
          <a:lstStyle/>
          <a:p>
            <a:pPr>
              <a:spcBef>
                <a:spcPts val="2400"/>
              </a:spcBef>
              <a:spcAft>
                <a:spcPts val="1600"/>
              </a:spcAft>
            </a:pPr>
            <a:r>
              <a:rPr lang="en-US" altLang="en-US" dirty="0">
                <a:solidFill>
                  <a:schemeClr val="bg1"/>
                </a:solidFill>
              </a:rPr>
              <a:t>Support with early post-driving-test mobility</a:t>
            </a:r>
            <a:br>
              <a:rPr lang="en-US" altLang="en-US" dirty="0">
                <a:solidFill>
                  <a:schemeClr val="bg1"/>
                </a:solidFill>
              </a:rPr>
            </a:br>
            <a:br>
              <a:rPr lang="en-US" altLang="en-US" dirty="0">
                <a:solidFill>
                  <a:schemeClr val="bg1"/>
                </a:solidFill>
              </a:rPr>
            </a:br>
            <a:r>
              <a:rPr lang="en-US" altLang="en-US" sz="2667" dirty="0">
                <a:solidFill>
                  <a:schemeClr val="bg1"/>
                </a:solidFill>
              </a:rPr>
              <a:t>Shaun Helman</a:t>
            </a:r>
            <a:endParaRPr lang="en-GB" altLang="en-US" dirty="0">
              <a:solidFill>
                <a:schemeClr val="bg1"/>
              </a:solidFill>
            </a:endParaRPr>
          </a:p>
        </p:txBody>
      </p:sp>
      <p:pic>
        <p:nvPicPr>
          <p:cNvPr id="2" name="Picture 2" descr="\\trllimited\data\MKT_Press\Brand &amp; company information\Logos\TRL Logos\TRL logo 2017\strapline\Grey Background\online\trl_logo_original_rgb_large_colour_al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817" y="1204422"/>
            <a:ext cx="5885849" cy="116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494508"/>
      </p:ext>
    </p:extLst>
  </p:cSld>
  <p:clrMapOvr>
    <a:masterClrMapping/>
  </p:clrMapOvr>
  <mc:AlternateContent xmlns:mc="http://schemas.openxmlformats.org/markup-compatibility/2006" xmlns:p14="http://schemas.microsoft.com/office/powerpoint/2010/main">
    <mc:Choice Requires="p14">
      <p:transition spd="slow" p14:dur="2000" advTm="40204"/>
    </mc:Choice>
    <mc:Fallback xmlns="">
      <p:transition spd="slow" advTm="4020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7F38B6-A7C2-54AE-F99D-988339E23E36}"/>
              </a:ext>
            </a:extLst>
          </p:cNvPr>
          <p:cNvSpPr>
            <a:spLocks noGrp="1"/>
          </p:cNvSpPr>
          <p:nvPr>
            <p:ph idx="1"/>
          </p:nvPr>
        </p:nvSpPr>
        <p:spPr>
          <a:xfrm>
            <a:off x="951835" y="5674711"/>
            <a:ext cx="9786697" cy="771431"/>
          </a:xfrm>
        </p:spPr>
        <p:txBody>
          <a:bodyPr>
            <a:normAutofit fontScale="92500" lnSpcReduction="10000"/>
          </a:bodyPr>
          <a:lstStyle/>
          <a:p>
            <a:r>
              <a:rPr lang="en-GB" dirty="0"/>
              <a:t>Driving with passengers and at night are both higher risk for new drivers</a:t>
            </a:r>
            <a:r>
              <a:rPr lang="en-GB" baseline="30000" dirty="0"/>
              <a:t>8,9</a:t>
            </a:r>
          </a:p>
        </p:txBody>
      </p:sp>
      <p:pic>
        <p:nvPicPr>
          <p:cNvPr id="5" name="Picture 4" descr="A picture containing way, scene, road, highway&#10;&#10;Description automatically generated">
            <a:extLst>
              <a:ext uri="{FF2B5EF4-FFF2-40B4-BE49-F238E27FC236}">
                <a16:creationId xmlns:a16="http://schemas.microsoft.com/office/drawing/2014/main" id="{90F9CB95-01B5-D2DD-DFB6-B5F76CBFF78D}"/>
              </a:ext>
            </a:extLst>
          </p:cNvPr>
          <p:cNvPicPr>
            <a:picLocks/>
          </p:cNvPicPr>
          <p:nvPr/>
        </p:nvPicPr>
        <p:blipFill>
          <a:blip r:embed="rId3"/>
          <a:stretch>
            <a:fillRect/>
          </a:stretch>
        </p:blipFill>
        <p:spPr>
          <a:xfrm flipH="1">
            <a:off x="6036149" y="1411186"/>
            <a:ext cx="5760000" cy="3840000"/>
          </a:xfrm>
          <a:prstGeom prst="rect">
            <a:avLst/>
          </a:prstGeom>
        </p:spPr>
      </p:pic>
      <p:pic>
        <p:nvPicPr>
          <p:cNvPr id="7" name="Picture 6" descr="A group of people in a car&#10;&#10;Description automatically generated">
            <a:extLst>
              <a:ext uri="{FF2B5EF4-FFF2-40B4-BE49-F238E27FC236}">
                <a16:creationId xmlns:a16="http://schemas.microsoft.com/office/drawing/2014/main" id="{7BDA836F-D7E1-C253-CE91-4ADA443E3068}"/>
              </a:ext>
            </a:extLst>
          </p:cNvPr>
          <p:cNvPicPr>
            <a:picLocks/>
          </p:cNvPicPr>
          <p:nvPr/>
        </p:nvPicPr>
        <p:blipFill>
          <a:blip r:embed="rId4"/>
          <a:stretch>
            <a:fillRect/>
          </a:stretch>
        </p:blipFill>
        <p:spPr>
          <a:xfrm flipH="1">
            <a:off x="169141" y="1411189"/>
            <a:ext cx="5760000" cy="3840000"/>
          </a:xfrm>
          <a:prstGeom prst="rect">
            <a:avLst/>
          </a:prstGeom>
        </p:spPr>
      </p:pic>
      <p:sp>
        <p:nvSpPr>
          <p:cNvPr id="8" name="Title 2">
            <a:extLst>
              <a:ext uri="{FF2B5EF4-FFF2-40B4-BE49-F238E27FC236}">
                <a16:creationId xmlns:a16="http://schemas.microsoft.com/office/drawing/2014/main" id="{2CCDA06D-0E8C-40BB-B166-242E146AA7F4}"/>
              </a:ext>
            </a:extLst>
          </p:cNvPr>
          <p:cNvSpPr txBox="1">
            <a:spLocks/>
          </p:cNvSpPr>
          <p:nvPr/>
        </p:nvSpPr>
        <p:spPr>
          <a:xfrm>
            <a:off x="301651" y="-61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Specific situations post-test</a:t>
            </a:r>
          </a:p>
        </p:txBody>
      </p:sp>
    </p:spTree>
    <p:extLst>
      <p:ext uri="{BB962C8B-B14F-4D97-AF65-F5344CB8AC3E}">
        <p14:creationId xmlns:p14="http://schemas.microsoft.com/office/powerpoint/2010/main" val="1225918726"/>
      </p:ext>
    </p:extLst>
  </p:cSld>
  <p:clrMapOvr>
    <a:masterClrMapping/>
  </p:clrMapOvr>
  <mc:AlternateContent xmlns:mc="http://schemas.openxmlformats.org/markup-compatibility/2006" xmlns:p14="http://schemas.microsoft.com/office/powerpoint/2010/main">
    <mc:Choice Requires="p14">
      <p:transition spd="slow" p14:dur="2000" advTm="129080"/>
    </mc:Choice>
    <mc:Fallback xmlns="">
      <p:transition spd="slow" advTm="12908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54294" y="3017838"/>
            <a:ext cx="8683413" cy="822325"/>
          </a:xfrm>
        </p:spPr>
        <p:txBody>
          <a:bodyPr/>
          <a:lstStyle/>
          <a:p>
            <a:pPr algn="ctr"/>
            <a:r>
              <a:rPr lang="en-GB" dirty="0"/>
              <a:t>What works?</a:t>
            </a:r>
          </a:p>
        </p:txBody>
      </p:sp>
    </p:spTree>
    <p:extLst>
      <p:ext uri="{BB962C8B-B14F-4D97-AF65-F5344CB8AC3E}">
        <p14:creationId xmlns:p14="http://schemas.microsoft.com/office/powerpoint/2010/main" val="52139319"/>
      </p:ext>
    </p:extLst>
  </p:cSld>
  <p:clrMapOvr>
    <a:masterClrMapping/>
  </p:clrMapOvr>
  <mc:AlternateContent xmlns:mc="http://schemas.openxmlformats.org/markup-compatibility/2006" xmlns:p14="http://schemas.microsoft.com/office/powerpoint/2010/main">
    <mc:Choice Requires="p14">
      <p:transition spd="slow" p14:dur="2000" advTm="15614"/>
    </mc:Choice>
    <mc:Fallback xmlns="">
      <p:transition spd="slow" advTm="1561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52805" y="1397675"/>
            <a:ext cx="9036628" cy="4524315"/>
          </a:xfrm>
          <a:prstGeom prst="rect">
            <a:avLst/>
          </a:prstGeom>
        </p:spPr>
        <p:txBody>
          <a:bodyPr wrap="square">
            <a:spAutoFit/>
          </a:bodyPr>
          <a:lstStyle/>
          <a:p>
            <a:pPr>
              <a:defRPr/>
            </a:pPr>
            <a:r>
              <a:rPr lang="en-GB" sz="3200" dirty="0"/>
              <a:t>“The only direct benefits imparted by broad driver education and training would appear to be the basic vehicle control skills and knowledge of road rules necessary for entering the driving population.  According to the evidence it has no measurable direct effect on collision risk, and its continued use should therefore be set against much lower expectations in terms of what it can contribute directly to the safety of new drivers.”</a:t>
            </a:r>
            <a:r>
              <a:rPr lang="en-GB" sz="3200" baseline="30000" dirty="0"/>
              <a:t>10 </a:t>
            </a:r>
          </a:p>
        </p:txBody>
      </p:sp>
      <p:sp>
        <p:nvSpPr>
          <p:cNvPr id="5" name="Title 2">
            <a:extLst>
              <a:ext uri="{FF2B5EF4-FFF2-40B4-BE49-F238E27FC236}">
                <a16:creationId xmlns:a16="http://schemas.microsoft.com/office/drawing/2014/main" id="{E3FFFED4-91C4-409C-BAB3-6118393D6FF5}"/>
              </a:ext>
            </a:extLst>
          </p:cNvPr>
          <p:cNvSpPr txBox="1">
            <a:spLocks/>
          </p:cNvSpPr>
          <p:nvPr/>
        </p:nvSpPr>
        <p:spPr>
          <a:xfrm>
            <a:off x="301651" y="-61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t>What about education and training?</a:t>
            </a:r>
            <a:endParaRPr lang="en-GB" dirty="0"/>
          </a:p>
        </p:txBody>
      </p:sp>
    </p:spTree>
    <p:extLst>
      <p:ext uri="{BB962C8B-B14F-4D97-AF65-F5344CB8AC3E}">
        <p14:creationId xmlns:p14="http://schemas.microsoft.com/office/powerpoint/2010/main" val="3425007799"/>
      </p:ext>
    </p:extLst>
  </p:cSld>
  <p:clrMapOvr>
    <a:masterClrMapping/>
  </p:clrMapOvr>
  <mc:AlternateContent xmlns:mc="http://schemas.openxmlformats.org/markup-compatibility/2006" xmlns:p14="http://schemas.microsoft.com/office/powerpoint/2010/main">
    <mc:Choice Requires="p14">
      <p:transition spd="slow" p14:dur="2000" advTm="59716"/>
    </mc:Choice>
    <mc:Fallback xmlns="">
      <p:transition spd="slow" advTm="5971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DD3068-FCDA-D27A-3ED7-D26A97075E3E}"/>
              </a:ext>
            </a:extLst>
          </p:cNvPr>
          <p:cNvSpPr>
            <a:spLocks noGrp="1"/>
          </p:cNvSpPr>
          <p:nvPr>
            <p:ph idx="1"/>
          </p:nvPr>
        </p:nvSpPr>
        <p:spPr>
          <a:xfrm>
            <a:off x="609606" y="1172211"/>
            <a:ext cx="8926284" cy="5029200"/>
          </a:xfrm>
        </p:spPr>
        <p:txBody>
          <a:bodyPr/>
          <a:lstStyle/>
          <a:p>
            <a:r>
              <a:rPr lang="en-GB" sz="3200" dirty="0"/>
              <a:t>Unintended consequences</a:t>
            </a:r>
          </a:p>
          <a:p>
            <a:pPr lvl="1"/>
            <a:endParaRPr lang="en-GB" dirty="0"/>
          </a:p>
          <a:p>
            <a:pPr lvl="1"/>
            <a:r>
              <a:rPr lang="en-GB" sz="2667" dirty="0"/>
              <a:t>Early licensure</a:t>
            </a:r>
            <a:r>
              <a:rPr lang="en-GB" sz="2667" baseline="30000" dirty="0"/>
              <a:t>11</a:t>
            </a:r>
          </a:p>
          <a:p>
            <a:pPr lvl="1"/>
            <a:endParaRPr lang="en-GB" sz="2667" dirty="0"/>
          </a:p>
          <a:p>
            <a:pPr lvl="1"/>
            <a:r>
              <a:rPr lang="en-GB" sz="2667" dirty="0"/>
              <a:t>Training ‘done wrong’</a:t>
            </a:r>
            <a:r>
              <a:rPr lang="en-GB" sz="2667" baseline="30000" dirty="0"/>
              <a:t>12</a:t>
            </a:r>
          </a:p>
          <a:p>
            <a:pPr lvl="1"/>
            <a:endParaRPr lang="en-GB" sz="2667" dirty="0"/>
          </a:p>
          <a:p>
            <a:pPr lvl="1"/>
            <a:r>
              <a:rPr lang="en-GB" sz="2667" dirty="0"/>
              <a:t>Lack of progress in adopting more comprehensive approaches</a:t>
            </a:r>
            <a:endParaRPr lang="en-GB" dirty="0"/>
          </a:p>
        </p:txBody>
      </p:sp>
      <p:sp>
        <p:nvSpPr>
          <p:cNvPr id="7" name="Title 2">
            <a:extLst>
              <a:ext uri="{FF2B5EF4-FFF2-40B4-BE49-F238E27FC236}">
                <a16:creationId xmlns:a16="http://schemas.microsoft.com/office/drawing/2014/main" id="{2F2B33A3-BD6A-4542-8F75-F29B6648A69B}"/>
              </a:ext>
            </a:extLst>
          </p:cNvPr>
          <p:cNvSpPr txBox="1">
            <a:spLocks/>
          </p:cNvSpPr>
          <p:nvPr/>
        </p:nvSpPr>
        <p:spPr>
          <a:xfrm>
            <a:off x="301651" y="-61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t>What about education and training?</a:t>
            </a:r>
            <a:endParaRPr lang="en-GB" dirty="0"/>
          </a:p>
        </p:txBody>
      </p:sp>
    </p:spTree>
    <p:extLst>
      <p:ext uri="{BB962C8B-B14F-4D97-AF65-F5344CB8AC3E}">
        <p14:creationId xmlns:p14="http://schemas.microsoft.com/office/powerpoint/2010/main" val="4137710452"/>
      </p:ext>
    </p:extLst>
  </p:cSld>
  <p:clrMapOvr>
    <a:masterClrMapping/>
  </p:clrMapOvr>
  <mc:AlternateContent xmlns:mc="http://schemas.openxmlformats.org/markup-compatibility/2006" xmlns:p14="http://schemas.microsoft.com/office/powerpoint/2010/main">
    <mc:Choice Requires="p14">
      <p:transition spd="slow" p14:dur="2000" advTm="178775"/>
    </mc:Choice>
    <mc:Fallback xmlns="">
      <p:transition spd="slow" advTm="17877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F453AA9C-36DB-EF6D-0435-F3C07FE03DF5}"/>
              </a:ext>
            </a:extLst>
          </p:cNvPr>
          <p:cNvGraphicFramePr>
            <a:graphicFrameLocks noGrp="1"/>
          </p:cNvGraphicFramePr>
          <p:nvPr/>
        </p:nvGraphicFramePr>
        <p:xfrm>
          <a:off x="671551" y="1836187"/>
          <a:ext cx="10658088" cy="2563211"/>
        </p:xfrm>
        <a:graphic>
          <a:graphicData uri="http://schemas.openxmlformats.org/drawingml/2006/table">
            <a:tbl>
              <a:tblPr firstRow="1" bandRow="1">
                <a:tableStyleId>{5C22544A-7EE6-4342-B048-85BDC9FD1C3A}</a:tableStyleId>
              </a:tblPr>
              <a:tblGrid>
                <a:gridCol w="3430549">
                  <a:extLst>
                    <a:ext uri="{9D8B030D-6E8A-4147-A177-3AD203B41FA5}">
                      <a16:colId xmlns:a16="http://schemas.microsoft.com/office/drawing/2014/main" val="1687444525"/>
                    </a:ext>
                  </a:extLst>
                </a:gridCol>
                <a:gridCol w="3674843">
                  <a:extLst>
                    <a:ext uri="{9D8B030D-6E8A-4147-A177-3AD203B41FA5}">
                      <a16:colId xmlns:a16="http://schemas.microsoft.com/office/drawing/2014/main" val="1134027585"/>
                    </a:ext>
                  </a:extLst>
                </a:gridCol>
                <a:gridCol w="3552696">
                  <a:extLst>
                    <a:ext uri="{9D8B030D-6E8A-4147-A177-3AD203B41FA5}">
                      <a16:colId xmlns:a16="http://schemas.microsoft.com/office/drawing/2014/main" val="3452176247"/>
                    </a:ext>
                  </a:extLst>
                </a:gridCol>
              </a:tblGrid>
              <a:tr h="490571">
                <a:tc>
                  <a:txBody>
                    <a:bodyPr/>
                    <a:lstStyle/>
                    <a:p>
                      <a:r>
                        <a:rPr lang="en-GB" sz="2400" dirty="0"/>
                        <a:t>Age</a:t>
                      </a:r>
                    </a:p>
                  </a:txBody>
                  <a:tcPr marL="121920" marR="121920" marT="60960" marB="60960"/>
                </a:tc>
                <a:tc>
                  <a:txBody>
                    <a:bodyPr/>
                    <a:lstStyle/>
                    <a:p>
                      <a:r>
                        <a:rPr lang="en-GB" sz="2400" dirty="0"/>
                        <a:t>Experience</a:t>
                      </a:r>
                    </a:p>
                  </a:txBody>
                  <a:tcPr marL="121920" marR="121920" marT="60960" marB="60960"/>
                </a:tc>
                <a:tc>
                  <a:txBody>
                    <a:bodyPr/>
                    <a:lstStyle/>
                    <a:p>
                      <a:r>
                        <a:rPr lang="en-GB" sz="2400" dirty="0"/>
                        <a:t>Risky situations</a:t>
                      </a:r>
                    </a:p>
                  </a:txBody>
                  <a:tcPr marL="121920" marR="121920" marT="60960" marB="60960"/>
                </a:tc>
                <a:extLst>
                  <a:ext uri="{0D108BD9-81ED-4DB2-BD59-A6C34878D82A}">
                    <a16:rowId xmlns:a16="http://schemas.microsoft.com/office/drawing/2014/main" val="110338709"/>
                  </a:ext>
                </a:extLst>
              </a:tr>
              <a:tr h="2072640">
                <a:tc>
                  <a:txBody>
                    <a:bodyPr/>
                    <a:lstStyle/>
                    <a:p>
                      <a:r>
                        <a:rPr lang="en-GB" sz="2100" dirty="0"/>
                        <a:t>Minimum learning periods</a:t>
                      </a:r>
                      <a:r>
                        <a:rPr lang="en-GB" sz="2100" baseline="30000" dirty="0"/>
                        <a:t>13</a:t>
                      </a:r>
                    </a:p>
                  </a:txBody>
                  <a:tcPr marL="121920" marR="121920" marT="60960" marB="60960"/>
                </a:tc>
                <a:tc>
                  <a:txBody>
                    <a:bodyPr/>
                    <a:lstStyle/>
                    <a:p>
                      <a:r>
                        <a:rPr lang="en-GB" sz="2100" dirty="0"/>
                        <a:t>Minimum learning hours</a:t>
                      </a:r>
                      <a:r>
                        <a:rPr lang="en-GB" sz="2100" strike="noStrike" baseline="30000" dirty="0"/>
                        <a:t>13,14</a:t>
                      </a:r>
                    </a:p>
                    <a:p>
                      <a:endParaRPr lang="en-GB" sz="2100" dirty="0"/>
                    </a:p>
                    <a:p>
                      <a:r>
                        <a:rPr lang="en-GB" sz="2100" dirty="0"/>
                        <a:t>(Hazard perception testing</a:t>
                      </a:r>
                      <a:r>
                        <a:rPr lang="en-GB" sz="2100" baseline="30000" dirty="0"/>
                        <a:t>2,15</a:t>
                      </a:r>
                      <a:r>
                        <a:rPr lang="en-GB" sz="2100" baseline="0" dirty="0"/>
                        <a:t>)</a:t>
                      </a:r>
                    </a:p>
                  </a:txBody>
                  <a:tcPr marL="121920" marR="121920" marT="60960" marB="60960"/>
                </a:tc>
                <a:tc>
                  <a:txBody>
                    <a:bodyPr/>
                    <a:lstStyle/>
                    <a:p>
                      <a:r>
                        <a:rPr lang="en-GB" sz="2100" dirty="0"/>
                        <a:t>Controls on unsupervised driving at night</a:t>
                      </a:r>
                      <a:r>
                        <a:rPr lang="en-GB" sz="2100" baseline="30000" dirty="0"/>
                        <a:t>16-20</a:t>
                      </a:r>
                    </a:p>
                    <a:p>
                      <a:endParaRPr lang="en-GB" sz="2100" dirty="0"/>
                    </a:p>
                    <a:p>
                      <a:r>
                        <a:rPr lang="en-GB" sz="2100" dirty="0"/>
                        <a:t>Controls on unsupervised driving with peer-age passengers</a:t>
                      </a:r>
                      <a:r>
                        <a:rPr lang="en-GB" sz="2100" baseline="30000" dirty="0"/>
                        <a:t>16,19,21</a:t>
                      </a:r>
                    </a:p>
                  </a:txBody>
                  <a:tcPr marL="121920" marR="121920" marT="60960" marB="60960"/>
                </a:tc>
                <a:extLst>
                  <a:ext uri="{0D108BD9-81ED-4DB2-BD59-A6C34878D82A}">
                    <a16:rowId xmlns:a16="http://schemas.microsoft.com/office/drawing/2014/main" val="28671626"/>
                  </a:ext>
                </a:extLst>
              </a:tr>
            </a:tbl>
          </a:graphicData>
        </a:graphic>
      </p:graphicFrame>
      <p:sp>
        <p:nvSpPr>
          <p:cNvPr id="7" name="Title 2">
            <a:extLst>
              <a:ext uri="{FF2B5EF4-FFF2-40B4-BE49-F238E27FC236}">
                <a16:creationId xmlns:a16="http://schemas.microsoft.com/office/drawing/2014/main" id="{DFDFA947-1046-48B0-BAAD-D7C27491503D}"/>
              </a:ext>
            </a:extLst>
          </p:cNvPr>
          <p:cNvSpPr txBox="1">
            <a:spLocks/>
          </p:cNvSpPr>
          <p:nvPr/>
        </p:nvSpPr>
        <p:spPr>
          <a:xfrm>
            <a:off x="301651" y="-61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Things that reduce collisions: what the evidence tells us</a:t>
            </a:r>
          </a:p>
        </p:txBody>
      </p:sp>
      <p:sp>
        <p:nvSpPr>
          <p:cNvPr id="8" name="Content Placeholder 1">
            <a:extLst>
              <a:ext uri="{FF2B5EF4-FFF2-40B4-BE49-F238E27FC236}">
                <a16:creationId xmlns:a16="http://schemas.microsoft.com/office/drawing/2014/main" id="{1518DBA3-58DA-4845-B253-71A7ADB9C4F2}"/>
              </a:ext>
            </a:extLst>
          </p:cNvPr>
          <p:cNvSpPr>
            <a:spLocks noGrp="1"/>
          </p:cNvSpPr>
          <p:nvPr>
            <p:ph idx="1"/>
          </p:nvPr>
        </p:nvSpPr>
        <p:spPr>
          <a:xfrm>
            <a:off x="609605" y="4776039"/>
            <a:ext cx="9796417" cy="1425371"/>
          </a:xfrm>
        </p:spPr>
        <p:txBody>
          <a:bodyPr>
            <a:normAutofit fontScale="70000" lnSpcReduction="20000"/>
          </a:bodyPr>
          <a:lstStyle/>
          <a:p>
            <a:r>
              <a:rPr lang="en-GB" sz="3200" dirty="0"/>
              <a:t>What about counterarguments?</a:t>
            </a:r>
          </a:p>
          <a:p>
            <a:endParaRPr lang="en-GB" sz="3200" dirty="0"/>
          </a:p>
          <a:p>
            <a:r>
              <a:rPr lang="en-GB" sz="3200" dirty="0">
                <a:hlinkClick r:id="rId3"/>
              </a:rPr>
              <a:t>https://www.trl.co.uk/publications/supporting-new-drivers-in-great-britain</a:t>
            </a:r>
            <a:r>
              <a:rPr lang="en-GB" sz="3200" baseline="30000" dirty="0"/>
              <a:t>22</a:t>
            </a:r>
            <a:r>
              <a:rPr lang="en-GB" sz="3200" dirty="0"/>
              <a:t> </a:t>
            </a:r>
          </a:p>
        </p:txBody>
      </p:sp>
    </p:spTree>
    <p:extLst>
      <p:ext uri="{BB962C8B-B14F-4D97-AF65-F5344CB8AC3E}">
        <p14:creationId xmlns:p14="http://schemas.microsoft.com/office/powerpoint/2010/main" val="412458800"/>
      </p:ext>
    </p:extLst>
  </p:cSld>
  <p:clrMapOvr>
    <a:masterClrMapping/>
  </p:clrMapOvr>
  <mc:AlternateContent xmlns:mc="http://schemas.openxmlformats.org/markup-compatibility/2006" xmlns:p14="http://schemas.microsoft.com/office/powerpoint/2010/main">
    <mc:Choice Requires="p14">
      <p:transition spd="slow" p14:dur="2000" advTm="162739"/>
    </mc:Choice>
    <mc:Fallback xmlns="">
      <p:transition spd="slow" advTm="16273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096DD7-1015-4C28-A07F-E5FCC763B13F}"/>
              </a:ext>
            </a:extLst>
          </p:cNvPr>
          <p:cNvPicPr>
            <a:picLocks noChangeAspect="1"/>
          </p:cNvPicPr>
          <p:nvPr/>
        </p:nvPicPr>
        <p:blipFill>
          <a:blip r:embed="rId3"/>
          <a:stretch>
            <a:fillRect/>
          </a:stretch>
        </p:blipFill>
        <p:spPr>
          <a:xfrm>
            <a:off x="1038225" y="120878"/>
            <a:ext cx="10115550" cy="638175"/>
          </a:xfrm>
          <a:prstGeom prst="rect">
            <a:avLst/>
          </a:prstGeom>
        </p:spPr>
      </p:pic>
      <p:pic>
        <p:nvPicPr>
          <p:cNvPr id="8" name="Picture 7">
            <a:extLst>
              <a:ext uri="{FF2B5EF4-FFF2-40B4-BE49-F238E27FC236}">
                <a16:creationId xmlns:a16="http://schemas.microsoft.com/office/drawing/2014/main" id="{D014A049-3FE6-425E-900A-E6E5FACBE9EC}"/>
              </a:ext>
            </a:extLst>
          </p:cNvPr>
          <p:cNvPicPr>
            <a:picLocks noChangeAspect="1"/>
          </p:cNvPicPr>
          <p:nvPr/>
        </p:nvPicPr>
        <p:blipFill>
          <a:blip r:embed="rId4"/>
          <a:stretch>
            <a:fillRect/>
          </a:stretch>
        </p:blipFill>
        <p:spPr>
          <a:xfrm>
            <a:off x="1038225" y="759053"/>
            <a:ext cx="10115550" cy="5972175"/>
          </a:xfrm>
          <a:prstGeom prst="rect">
            <a:avLst/>
          </a:prstGeom>
        </p:spPr>
      </p:pic>
    </p:spTree>
    <p:extLst>
      <p:ext uri="{BB962C8B-B14F-4D97-AF65-F5344CB8AC3E}">
        <p14:creationId xmlns:p14="http://schemas.microsoft.com/office/powerpoint/2010/main" val="3881823299"/>
      </p:ext>
    </p:extLst>
  </p:cSld>
  <p:clrMapOvr>
    <a:masterClrMapping/>
  </p:clrMapOvr>
  <mc:AlternateContent xmlns:mc="http://schemas.openxmlformats.org/markup-compatibility/2006" xmlns:p14="http://schemas.microsoft.com/office/powerpoint/2010/main">
    <mc:Choice Requires="p14">
      <p:transition spd="slow" p14:dur="2000" advTm="162739"/>
    </mc:Choice>
    <mc:Fallback xmlns="">
      <p:transition spd="slow" advTm="16273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EDE510-E4AD-4726-9EAD-78CAD8C6A072}"/>
              </a:ext>
            </a:extLst>
          </p:cNvPr>
          <p:cNvPicPr>
            <a:picLocks noChangeAspect="1"/>
          </p:cNvPicPr>
          <p:nvPr/>
        </p:nvPicPr>
        <p:blipFill>
          <a:blip r:embed="rId3"/>
          <a:stretch>
            <a:fillRect/>
          </a:stretch>
        </p:blipFill>
        <p:spPr>
          <a:xfrm>
            <a:off x="1038225" y="120878"/>
            <a:ext cx="10115550" cy="638175"/>
          </a:xfrm>
          <a:prstGeom prst="rect">
            <a:avLst/>
          </a:prstGeom>
        </p:spPr>
      </p:pic>
      <p:pic>
        <p:nvPicPr>
          <p:cNvPr id="9" name="Picture 8">
            <a:extLst>
              <a:ext uri="{FF2B5EF4-FFF2-40B4-BE49-F238E27FC236}">
                <a16:creationId xmlns:a16="http://schemas.microsoft.com/office/drawing/2014/main" id="{0B2DE261-04FD-4FE4-8999-EF6937A214E4}"/>
              </a:ext>
            </a:extLst>
          </p:cNvPr>
          <p:cNvPicPr>
            <a:picLocks noChangeAspect="1"/>
          </p:cNvPicPr>
          <p:nvPr/>
        </p:nvPicPr>
        <p:blipFill>
          <a:blip r:embed="rId4"/>
          <a:stretch>
            <a:fillRect/>
          </a:stretch>
        </p:blipFill>
        <p:spPr>
          <a:xfrm>
            <a:off x="1038225" y="759053"/>
            <a:ext cx="10134600" cy="5505450"/>
          </a:xfrm>
          <a:prstGeom prst="rect">
            <a:avLst/>
          </a:prstGeom>
        </p:spPr>
      </p:pic>
    </p:spTree>
    <p:extLst>
      <p:ext uri="{BB962C8B-B14F-4D97-AF65-F5344CB8AC3E}">
        <p14:creationId xmlns:p14="http://schemas.microsoft.com/office/powerpoint/2010/main" val="4256371527"/>
      </p:ext>
    </p:extLst>
  </p:cSld>
  <p:clrMapOvr>
    <a:masterClrMapping/>
  </p:clrMapOvr>
  <mc:AlternateContent xmlns:mc="http://schemas.openxmlformats.org/markup-compatibility/2006" xmlns:p14="http://schemas.microsoft.com/office/powerpoint/2010/main">
    <mc:Choice Requires="p14">
      <p:transition spd="slow" p14:dur="2000" advTm="162739"/>
    </mc:Choice>
    <mc:Fallback xmlns="">
      <p:transition spd="slow" advTm="16273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5" y="1172211"/>
            <a:ext cx="10972800" cy="5029200"/>
          </a:xfrm>
        </p:spPr>
        <p:txBody>
          <a:bodyPr>
            <a:normAutofit lnSpcReduction="10000"/>
          </a:bodyPr>
          <a:lstStyle/>
          <a:p>
            <a:pPr>
              <a:buFont typeface="+mj-lt"/>
              <a:buAutoNum type="arabicPeriod"/>
            </a:pPr>
            <a:r>
              <a:rPr lang="en-GB" sz="1600" b="1" dirty="0"/>
              <a:t>Williams, A. F. &amp; O'Neill, B. (1974). </a:t>
            </a:r>
            <a:r>
              <a:rPr lang="en-GB" sz="1600" dirty="0"/>
              <a:t>On-the-road driving records of licensed race drivers. </a:t>
            </a:r>
            <a:r>
              <a:rPr lang="en-GB" sz="1600" i="1" dirty="0"/>
              <a:t>Accident Analysis and Prevention</a:t>
            </a:r>
            <a:r>
              <a:rPr lang="en-GB" sz="1600" dirty="0"/>
              <a:t>, 6, 263–270, cited in </a:t>
            </a:r>
            <a:r>
              <a:rPr lang="en-US" sz="1600" dirty="0"/>
              <a:t>Evans, L. (2004). </a:t>
            </a:r>
            <a:r>
              <a:rPr lang="en-US" sz="1600" i="1" dirty="0"/>
              <a:t>Traffic safety.</a:t>
            </a:r>
            <a:endParaRPr lang="en-GB" sz="1600" i="1" dirty="0"/>
          </a:p>
          <a:p>
            <a:pPr algn="l" rtl="0" fontAlgn="base">
              <a:buFont typeface="+mj-lt"/>
              <a:buAutoNum type="arabicPeriod"/>
            </a:pPr>
            <a:r>
              <a:rPr lang="en-GB" sz="1600" b="1" dirty="0">
                <a:solidFill>
                  <a:srgbClr val="000000"/>
                </a:solidFill>
              </a:rPr>
              <a:t>Wells., P., Tong, S., Sexton, B., Grayson, G. &amp; Jones, E. (2008).  </a:t>
            </a:r>
            <a:r>
              <a:rPr lang="en-GB" sz="1600" dirty="0">
                <a:solidFill>
                  <a:srgbClr val="000000"/>
                </a:solidFill>
              </a:rPr>
              <a:t>Cohort II: a study of learner and new drivers. Volume 1: main report. Road Safety Research Report No. 81. London: Department for Transport</a:t>
            </a:r>
            <a:r>
              <a:rPr lang="en-US" sz="1600" dirty="0">
                <a:solidFill>
                  <a:srgbClr val="000000"/>
                </a:solidFill>
              </a:rPr>
              <a:t>​</a:t>
            </a:r>
          </a:p>
          <a:p>
            <a:pPr algn="l" rtl="0" fontAlgn="base">
              <a:buFont typeface="+mj-lt"/>
              <a:buAutoNum type="arabicPeriod"/>
            </a:pPr>
            <a:r>
              <a:rPr lang="en-GB" sz="1600" b="1" dirty="0">
                <a:solidFill>
                  <a:srgbClr val="000000"/>
                </a:solidFill>
              </a:rPr>
              <a:t>Mayhew, D. R., Simpson, H. M. &amp; Pak, A. (2003).</a:t>
            </a:r>
            <a:r>
              <a:rPr lang="en-GB" sz="1600" dirty="0">
                <a:solidFill>
                  <a:srgbClr val="000000"/>
                </a:solidFill>
              </a:rPr>
              <a:t> Changes in collision rates among novice drivers during the first months of driving. </a:t>
            </a:r>
            <a:r>
              <a:rPr lang="en-GB" sz="1600" i="1" dirty="0">
                <a:solidFill>
                  <a:srgbClr val="000000"/>
                </a:solidFill>
              </a:rPr>
              <a:t>Accident Analysis and Prevention</a:t>
            </a:r>
            <a:r>
              <a:rPr lang="en-GB" sz="1600" dirty="0">
                <a:solidFill>
                  <a:srgbClr val="000000"/>
                </a:solidFill>
              </a:rPr>
              <a:t>, 35(5), 683-691.</a:t>
            </a:r>
            <a:r>
              <a:rPr lang="en-US" sz="1600" dirty="0">
                <a:solidFill>
                  <a:srgbClr val="000000"/>
                </a:solidFill>
              </a:rPr>
              <a:t>​</a:t>
            </a:r>
          </a:p>
          <a:p>
            <a:pPr algn="l" rtl="0" fontAlgn="base">
              <a:buFont typeface="+mj-lt"/>
              <a:buAutoNum type="arabicPeriod"/>
            </a:pPr>
            <a:r>
              <a:rPr lang="en-GB" sz="1600" b="1" dirty="0" err="1">
                <a:solidFill>
                  <a:srgbClr val="000000"/>
                </a:solidFill>
              </a:rPr>
              <a:t>McCartt</a:t>
            </a:r>
            <a:r>
              <a:rPr lang="en-GB" sz="1600" b="1" dirty="0">
                <a:solidFill>
                  <a:srgbClr val="000000"/>
                </a:solidFill>
              </a:rPr>
              <a:t>, A. T., </a:t>
            </a:r>
            <a:r>
              <a:rPr lang="en-GB" sz="1600" b="1" dirty="0" err="1">
                <a:solidFill>
                  <a:srgbClr val="000000"/>
                </a:solidFill>
              </a:rPr>
              <a:t>Shabanova</a:t>
            </a:r>
            <a:r>
              <a:rPr lang="en-GB" sz="1600" b="1" dirty="0">
                <a:solidFill>
                  <a:srgbClr val="000000"/>
                </a:solidFill>
              </a:rPr>
              <a:t>, V. I. &amp; Leaf, W. A. (2003).</a:t>
            </a:r>
            <a:r>
              <a:rPr lang="en-GB" sz="1600" dirty="0">
                <a:solidFill>
                  <a:srgbClr val="000000"/>
                </a:solidFill>
              </a:rPr>
              <a:t> Driving experience, crashes and traffic citations of teenage beginning drivers. </a:t>
            </a:r>
            <a:r>
              <a:rPr lang="en-GB" sz="1600" i="1" dirty="0">
                <a:solidFill>
                  <a:srgbClr val="000000"/>
                </a:solidFill>
              </a:rPr>
              <a:t>Accident Analysis and Prevention</a:t>
            </a:r>
            <a:r>
              <a:rPr lang="en-GB" sz="1600" dirty="0">
                <a:solidFill>
                  <a:srgbClr val="000000"/>
                </a:solidFill>
              </a:rPr>
              <a:t>, 35, 311–320.</a:t>
            </a:r>
            <a:r>
              <a:rPr lang="en-US" sz="1600" dirty="0">
                <a:solidFill>
                  <a:srgbClr val="000000"/>
                </a:solidFill>
              </a:rPr>
              <a:t>​</a:t>
            </a:r>
          </a:p>
          <a:p>
            <a:pPr algn="l" rtl="0" fontAlgn="base">
              <a:buFont typeface="+mj-lt"/>
              <a:buAutoNum type="arabicPeriod"/>
            </a:pPr>
            <a:r>
              <a:rPr lang="en-GB" sz="1600" b="1" dirty="0" err="1">
                <a:solidFill>
                  <a:srgbClr val="000000"/>
                </a:solidFill>
              </a:rPr>
              <a:t>Sagberg</a:t>
            </a:r>
            <a:r>
              <a:rPr lang="en-GB" sz="1600" b="1" dirty="0">
                <a:solidFill>
                  <a:srgbClr val="000000"/>
                </a:solidFill>
              </a:rPr>
              <a:t>, F. (1998).</a:t>
            </a:r>
            <a:r>
              <a:rPr lang="en-GB" sz="1600" dirty="0">
                <a:solidFill>
                  <a:srgbClr val="000000"/>
                </a:solidFill>
              </a:rPr>
              <a:t> Month-by-month changes in accident risk among novice drivers. </a:t>
            </a:r>
            <a:r>
              <a:rPr lang="en-GB" sz="1600" i="1" dirty="0">
                <a:solidFill>
                  <a:srgbClr val="000000"/>
                </a:solidFill>
              </a:rPr>
              <a:t>Paper presented at the 24th International Congress of Applied Psychology</a:t>
            </a:r>
            <a:r>
              <a:rPr lang="en-GB" sz="1600" dirty="0">
                <a:solidFill>
                  <a:srgbClr val="000000"/>
                </a:solidFill>
              </a:rPr>
              <a:t>, San Francisco, August 9–14.</a:t>
            </a:r>
            <a:r>
              <a:rPr lang="en-US" sz="1600" dirty="0">
                <a:solidFill>
                  <a:srgbClr val="000000"/>
                </a:solidFill>
              </a:rPr>
              <a:t>​</a:t>
            </a:r>
          </a:p>
          <a:p>
            <a:pPr algn="l" rtl="0" fontAlgn="base">
              <a:buFont typeface="+mj-lt"/>
              <a:buAutoNum type="arabicPeriod"/>
            </a:pPr>
            <a:r>
              <a:rPr lang="en-GB" sz="1600" b="1" dirty="0">
                <a:solidFill>
                  <a:srgbClr val="000000"/>
                </a:solidFill>
              </a:rPr>
              <a:t>Forsyth, E., </a:t>
            </a:r>
            <a:r>
              <a:rPr lang="en-GB" sz="1600" b="1" dirty="0" err="1">
                <a:solidFill>
                  <a:srgbClr val="000000"/>
                </a:solidFill>
              </a:rPr>
              <a:t>Maycock</a:t>
            </a:r>
            <a:r>
              <a:rPr lang="en-GB" sz="1600" b="1" dirty="0">
                <a:solidFill>
                  <a:srgbClr val="000000"/>
                </a:solidFill>
              </a:rPr>
              <a:t>, G. &amp; Sexton, B. (1995).</a:t>
            </a:r>
            <a:r>
              <a:rPr lang="en-GB" sz="1600" dirty="0">
                <a:solidFill>
                  <a:srgbClr val="000000"/>
                </a:solidFill>
              </a:rPr>
              <a:t> </a:t>
            </a:r>
            <a:r>
              <a:rPr lang="en-GB" sz="1600" i="1" dirty="0">
                <a:solidFill>
                  <a:srgbClr val="000000"/>
                </a:solidFill>
              </a:rPr>
              <a:t>Cohort study of learner and novice drivers. Part 3: Accidents, offences and driving experience in the first three years of driving.</a:t>
            </a:r>
            <a:r>
              <a:rPr lang="en-GB" sz="1600" dirty="0">
                <a:solidFill>
                  <a:srgbClr val="000000"/>
                </a:solidFill>
              </a:rPr>
              <a:t> Crowthorne: Transport Research Laboratory.</a:t>
            </a:r>
            <a:r>
              <a:rPr lang="en-US" sz="1600" dirty="0">
                <a:solidFill>
                  <a:srgbClr val="000000"/>
                </a:solidFill>
              </a:rPr>
              <a:t>​</a:t>
            </a:r>
          </a:p>
          <a:p>
            <a:pPr algn="l" rtl="0" fontAlgn="base">
              <a:buFont typeface="+mj-lt"/>
              <a:buAutoNum type="arabicPeriod"/>
            </a:pPr>
            <a:r>
              <a:rPr lang="en-GB" sz="1600" b="1" dirty="0" err="1">
                <a:solidFill>
                  <a:srgbClr val="000000"/>
                </a:solidFill>
              </a:rPr>
              <a:t>Maycock</a:t>
            </a:r>
            <a:r>
              <a:rPr lang="en-GB" sz="1600" b="1" dirty="0">
                <a:solidFill>
                  <a:srgbClr val="000000"/>
                </a:solidFill>
              </a:rPr>
              <a:t>, G., Lockwood, C. R. &amp; Lester, J. (1991).</a:t>
            </a:r>
            <a:r>
              <a:rPr lang="en-GB" sz="1600" dirty="0">
                <a:solidFill>
                  <a:srgbClr val="000000"/>
                </a:solidFill>
              </a:rPr>
              <a:t> </a:t>
            </a:r>
            <a:r>
              <a:rPr lang="en-GB" sz="1600" i="1" dirty="0">
                <a:solidFill>
                  <a:srgbClr val="000000"/>
                </a:solidFill>
              </a:rPr>
              <a:t>The accident liability of car drivers</a:t>
            </a:r>
            <a:r>
              <a:rPr lang="en-GB" sz="1600" dirty="0">
                <a:solidFill>
                  <a:srgbClr val="000000"/>
                </a:solidFill>
              </a:rPr>
              <a:t> (RR315). Crowthorne: Transport and Road Research Laboratory.</a:t>
            </a:r>
            <a:r>
              <a:rPr lang="en-US" sz="1600" dirty="0">
                <a:solidFill>
                  <a:srgbClr val="000000"/>
                </a:solidFill>
              </a:rPr>
              <a:t>​</a:t>
            </a:r>
          </a:p>
          <a:p>
            <a:pPr algn="l" rtl="0" fontAlgn="base">
              <a:buFont typeface="+mj-lt"/>
              <a:buAutoNum type="arabicPeriod"/>
            </a:pPr>
            <a:r>
              <a:rPr lang="en-GB" sz="1600" b="1" dirty="0">
                <a:latin typeface="Calibri" panose="020F0502020204030204" pitchFamily="34" charset="0"/>
                <a:ea typeface="Times New Roman" panose="02020603050405020304" pitchFamily="18" charset="0"/>
                <a:cs typeface="Times New Roman" panose="02020603050405020304" pitchFamily="18" charset="0"/>
              </a:rPr>
              <a:t>DfT (2018). </a:t>
            </a:r>
            <a:r>
              <a:rPr lang="en-GB" sz="1600" dirty="0">
                <a:latin typeface="Calibri" panose="020F0502020204030204" pitchFamily="34" charset="0"/>
                <a:ea typeface="Times New Roman" panose="02020603050405020304" pitchFamily="18" charset="0"/>
                <a:cs typeface="Times New Roman" panose="02020603050405020304" pitchFamily="18" charset="0"/>
              </a:rPr>
              <a:t>Young Car Drivers Road Safety Factsheet. London: Department for Transport. Retrieved 10 February 2022 from </a:t>
            </a:r>
            <a:r>
              <a:rPr lang="en-GB" sz="1600" u="sng" dirty="0">
                <a:solidFill>
                  <a:srgbClr val="69A2E1"/>
                </a:solidFill>
                <a:latin typeface="Calibri" panose="020F0502020204030204" pitchFamily="34" charset="0"/>
                <a:ea typeface="Times New Roman" panose="02020603050405020304" pitchFamily="18" charset="0"/>
                <a:cs typeface="Times New Roman" panose="02020603050405020304" pitchFamily="18" charset="0"/>
                <a:hlinkClick r:id="rId2"/>
              </a:rPr>
              <a:t>https://assets.publishing.service.gov.uk/government/uploads/system/uploads/attachment_data/file/706516/young-car-drivers-factsheet.pdf</a:t>
            </a:r>
            <a:endParaRPr lang="en-GB" sz="1600" u="sng" dirty="0">
              <a:solidFill>
                <a:srgbClr val="69A2E1"/>
              </a:solidFill>
              <a:latin typeface="Calibri" panose="020F0502020204030204" pitchFamily="34" charset="0"/>
              <a:ea typeface="Times New Roman" panose="02020603050405020304" pitchFamily="18" charset="0"/>
              <a:cs typeface="Times New Roman" panose="02020603050405020304" pitchFamily="18" charset="0"/>
            </a:endParaRPr>
          </a:p>
          <a:p>
            <a:pPr algn="l" rtl="0" fontAlgn="base">
              <a:buFont typeface="+mj-lt"/>
              <a:buAutoNum type="arabicPeriod"/>
            </a:pPr>
            <a:r>
              <a:rPr lang="en-GB" sz="1600" b="1" dirty="0">
                <a:latin typeface="Calibri" panose="020F0502020204030204" pitchFamily="34" charset="0"/>
                <a:cs typeface="Times New Roman" panose="02020603050405020304" pitchFamily="18" charset="0"/>
              </a:rPr>
              <a:t>Ouimet, M.C., Pradhan, A.K., Brooks-Russell, A., Ehsani, J.P., </a:t>
            </a:r>
            <a:r>
              <a:rPr lang="en-GB" sz="1600" b="1" dirty="0" err="1">
                <a:latin typeface="Calibri" panose="020F0502020204030204" pitchFamily="34" charset="0"/>
                <a:cs typeface="Times New Roman" panose="02020603050405020304" pitchFamily="18" charset="0"/>
              </a:rPr>
              <a:t>Berbiche</a:t>
            </a:r>
            <a:r>
              <a:rPr lang="en-GB" sz="1600" b="1" dirty="0">
                <a:latin typeface="Calibri" panose="020F0502020204030204" pitchFamily="34" charset="0"/>
                <a:cs typeface="Times New Roman" panose="02020603050405020304" pitchFamily="18" charset="0"/>
              </a:rPr>
              <a:t>, D. &amp; Simons-Morton, B.G. (2015). </a:t>
            </a:r>
            <a:r>
              <a:rPr lang="en-GB" sz="1600" dirty="0">
                <a:latin typeface="Calibri" panose="020F0502020204030204" pitchFamily="34" charset="0"/>
                <a:cs typeface="Times New Roman" panose="02020603050405020304" pitchFamily="18" charset="0"/>
              </a:rPr>
              <a:t>Young drivers and their passengers: a systematic review of epidemiological studies on crash risk. </a:t>
            </a:r>
            <a:r>
              <a:rPr lang="en-GB" sz="1600" i="1" dirty="0">
                <a:latin typeface="Calibri" panose="020F0502020204030204" pitchFamily="34" charset="0"/>
                <a:cs typeface="Times New Roman" panose="02020603050405020304" pitchFamily="18" charset="0"/>
              </a:rPr>
              <a:t>Journal of Adolescent Health</a:t>
            </a:r>
            <a:r>
              <a:rPr lang="en-GB" sz="1600" dirty="0">
                <a:latin typeface="Calibri" panose="020F0502020204030204" pitchFamily="34" charset="0"/>
                <a:cs typeface="Times New Roman" panose="02020603050405020304" pitchFamily="18" charset="0"/>
              </a:rPr>
              <a:t>, 57(1), S24-S35.</a:t>
            </a:r>
          </a:p>
          <a:p>
            <a:pPr algn="l" rtl="0" fontAlgn="base">
              <a:buFont typeface="+mj-lt"/>
              <a:buAutoNum type="arabicPeriod"/>
            </a:pPr>
            <a:endParaRPr lang="en-US" sz="1600" dirty="0">
              <a:solidFill>
                <a:srgbClr val="000000"/>
              </a:solidFill>
            </a:endParaRPr>
          </a:p>
          <a:p>
            <a:pPr>
              <a:buFont typeface="+mj-lt"/>
              <a:buAutoNum type="arabicPeriod"/>
            </a:pPr>
            <a:endParaRPr lang="en-GB" sz="1600" dirty="0">
              <a:solidFill>
                <a:srgbClr val="000000"/>
              </a:solidFill>
            </a:endParaRPr>
          </a:p>
          <a:p>
            <a:pPr algn="l" rtl="0" fontAlgn="base">
              <a:buFont typeface="+mj-lt"/>
              <a:buAutoNum type="arabicPeriod"/>
            </a:pPr>
            <a:endParaRPr lang="en-US" sz="1600" dirty="0">
              <a:solidFill>
                <a:srgbClr val="000000"/>
              </a:solidFill>
            </a:endParaRPr>
          </a:p>
          <a:p>
            <a:pPr marL="0" indent="0">
              <a:buNone/>
            </a:pPr>
            <a:endParaRPr lang="en-GB" dirty="0"/>
          </a:p>
        </p:txBody>
      </p:sp>
      <p:sp>
        <p:nvSpPr>
          <p:cNvPr id="5" name="Title 2">
            <a:extLst>
              <a:ext uri="{FF2B5EF4-FFF2-40B4-BE49-F238E27FC236}">
                <a16:creationId xmlns:a16="http://schemas.microsoft.com/office/drawing/2014/main" id="{28200ED4-C06A-4AC1-99B2-A526F90EFB56}"/>
              </a:ext>
            </a:extLst>
          </p:cNvPr>
          <p:cNvSpPr txBox="1">
            <a:spLocks/>
          </p:cNvSpPr>
          <p:nvPr/>
        </p:nvSpPr>
        <p:spPr>
          <a:xfrm>
            <a:off x="301651" y="-61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References</a:t>
            </a:r>
          </a:p>
        </p:txBody>
      </p:sp>
    </p:spTree>
    <p:extLst>
      <p:ext uri="{BB962C8B-B14F-4D97-AF65-F5344CB8AC3E}">
        <p14:creationId xmlns:p14="http://schemas.microsoft.com/office/powerpoint/2010/main" val="2290749038"/>
      </p:ext>
    </p:extLst>
  </p:cSld>
  <p:clrMapOvr>
    <a:masterClrMapping/>
  </p:clrMapOvr>
  <mc:AlternateContent xmlns:mc="http://schemas.openxmlformats.org/markup-compatibility/2006" xmlns:p14="http://schemas.microsoft.com/office/powerpoint/2010/main">
    <mc:Choice Requires="p14">
      <p:transition spd="slow" p14:dur="2000" advTm="8767"/>
    </mc:Choice>
    <mc:Fallback xmlns="">
      <p:transition spd="slow" advTm="876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5" y="1172211"/>
            <a:ext cx="10972800" cy="5029200"/>
          </a:xfrm>
        </p:spPr>
        <p:txBody>
          <a:bodyPr>
            <a:normAutofit lnSpcReduction="10000"/>
          </a:bodyPr>
          <a:lstStyle/>
          <a:p>
            <a:pPr>
              <a:buFont typeface="+mj-lt"/>
              <a:buAutoNum type="arabicPeriod" startAt="10"/>
            </a:pPr>
            <a:r>
              <a:rPr lang="en-US" sz="1600" b="1" dirty="0"/>
              <a:t>Helman, S., Grayson, G. B., &amp; Parkes, A. M. (2010). </a:t>
            </a:r>
            <a:r>
              <a:rPr lang="en-US" sz="1600" dirty="0"/>
              <a:t>How can we produce safer new drivers. </a:t>
            </a:r>
            <a:r>
              <a:rPr lang="en-US" sz="1600" i="1" dirty="0"/>
              <a:t>TRL Report</a:t>
            </a:r>
            <a:r>
              <a:rPr lang="en-US" sz="1600" dirty="0"/>
              <a:t>. INS05: Crowthorne: Transport Research Laboratory. P8.</a:t>
            </a:r>
            <a:endParaRPr lang="en-GB" sz="1600" b="1" dirty="0">
              <a:solidFill>
                <a:srgbClr val="000000"/>
              </a:solidFill>
            </a:endParaRPr>
          </a:p>
          <a:p>
            <a:pPr>
              <a:buFont typeface="+mj-lt"/>
              <a:buAutoNum type="arabicPeriod" startAt="10"/>
            </a:pPr>
            <a:r>
              <a:rPr lang="en-US" sz="1600" b="1" dirty="0">
                <a:solidFill>
                  <a:srgbClr val="222222"/>
                </a:solidFill>
              </a:rPr>
              <a:t>Lewis-Evans, B. (2010). </a:t>
            </a:r>
            <a:r>
              <a:rPr lang="en-US" sz="1600" dirty="0">
                <a:solidFill>
                  <a:srgbClr val="222222"/>
                </a:solidFill>
              </a:rPr>
              <a:t>Crash involvement during the different phases of the New Zealand Graduated Driver Licensing System (GDLS). </a:t>
            </a:r>
            <a:r>
              <a:rPr lang="en-US" sz="1600" i="1" dirty="0">
                <a:solidFill>
                  <a:srgbClr val="222222"/>
                </a:solidFill>
              </a:rPr>
              <a:t>Journal of safety research</a:t>
            </a:r>
            <a:r>
              <a:rPr lang="en-US" sz="1600" dirty="0">
                <a:solidFill>
                  <a:srgbClr val="222222"/>
                </a:solidFill>
              </a:rPr>
              <a:t>, </a:t>
            </a:r>
            <a:r>
              <a:rPr lang="en-US" sz="1600" i="1" dirty="0">
                <a:solidFill>
                  <a:srgbClr val="222222"/>
                </a:solidFill>
              </a:rPr>
              <a:t>41</a:t>
            </a:r>
            <a:r>
              <a:rPr lang="en-US" sz="1600" dirty="0">
                <a:solidFill>
                  <a:srgbClr val="222222"/>
                </a:solidFill>
              </a:rPr>
              <a:t>(4), 359-365.</a:t>
            </a:r>
          </a:p>
          <a:p>
            <a:pPr>
              <a:buFont typeface="+mj-lt"/>
              <a:buAutoNum type="arabicPeriod" startAt="10"/>
            </a:pPr>
            <a:r>
              <a:rPr lang="en-GB" sz="1600" b="1" dirty="0">
                <a:ea typeface="Times New Roman" panose="02020603050405020304" pitchFamily="18" charset="0"/>
              </a:rPr>
              <a:t>Katila, A., Keskinen, E., </a:t>
            </a:r>
            <a:r>
              <a:rPr lang="en-GB" sz="1600" b="1" dirty="0" err="1">
                <a:ea typeface="Times New Roman" panose="02020603050405020304" pitchFamily="18" charset="0"/>
              </a:rPr>
              <a:t>Hatakka</a:t>
            </a:r>
            <a:r>
              <a:rPr lang="en-GB" sz="1600" b="1" dirty="0">
                <a:ea typeface="Times New Roman" panose="02020603050405020304" pitchFamily="18" charset="0"/>
              </a:rPr>
              <a:t>, M. &amp; </a:t>
            </a:r>
            <a:r>
              <a:rPr lang="en-GB" sz="1600" b="1" dirty="0" err="1">
                <a:ea typeface="Times New Roman" panose="02020603050405020304" pitchFamily="18" charset="0"/>
              </a:rPr>
              <a:t>Laapotti</a:t>
            </a:r>
            <a:r>
              <a:rPr lang="en-GB" sz="1600" b="1" dirty="0">
                <a:ea typeface="Times New Roman" panose="02020603050405020304" pitchFamily="18" charset="0"/>
              </a:rPr>
              <a:t>, S. (1996). </a:t>
            </a:r>
            <a:r>
              <a:rPr lang="en-GB" sz="1600" dirty="0">
                <a:ea typeface="Times New Roman" panose="02020603050405020304" pitchFamily="18" charset="0"/>
              </a:rPr>
              <a:t>Skid training for novice drivers—benefit for adults, pitfall for youngsters. </a:t>
            </a:r>
            <a:r>
              <a:rPr lang="en-GB" sz="1600" i="1" dirty="0">
                <a:ea typeface="Times New Roman" panose="02020603050405020304" pitchFamily="18" charset="0"/>
              </a:rPr>
              <a:t>Paper presented at the International Conference of Traffic and Transport Psychology, Valencia, Spain.</a:t>
            </a:r>
            <a:endParaRPr lang="en-GB" sz="1600" dirty="0">
              <a:ea typeface="Times New Roman" panose="02020603050405020304" pitchFamily="18" charset="0"/>
            </a:endParaRPr>
          </a:p>
          <a:p>
            <a:pPr>
              <a:buFont typeface="+mj-lt"/>
              <a:buAutoNum type="arabicPeriod" startAt="10"/>
            </a:pPr>
            <a:r>
              <a:rPr lang="en-GB" sz="1600" b="1" dirty="0" err="1">
                <a:solidFill>
                  <a:srgbClr val="000000"/>
                </a:solidFill>
              </a:rPr>
              <a:t>Senserrick</a:t>
            </a:r>
            <a:r>
              <a:rPr lang="en-GB" sz="1600" b="1" dirty="0">
                <a:solidFill>
                  <a:srgbClr val="000000"/>
                </a:solidFill>
              </a:rPr>
              <a:t>, T. &amp; Williams, A. F. (2015). </a:t>
            </a:r>
            <a:r>
              <a:rPr lang="en-GB" sz="1600" i="1" dirty="0">
                <a:solidFill>
                  <a:srgbClr val="000000"/>
                </a:solidFill>
              </a:rPr>
              <a:t>Summary of literature of the effective components of graduated driver licensing systems.</a:t>
            </a:r>
            <a:r>
              <a:rPr lang="en-GB" sz="1600" dirty="0">
                <a:solidFill>
                  <a:srgbClr val="000000"/>
                </a:solidFill>
              </a:rPr>
              <a:t> Report No. AP-R476/15. Sydney: </a:t>
            </a:r>
            <a:r>
              <a:rPr lang="en-GB" sz="1600" dirty="0" err="1">
                <a:solidFill>
                  <a:srgbClr val="000000"/>
                </a:solidFill>
              </a:rPr>
              <a:t>Austroads</a:t>
            </a:r>
            <a:r>
              <a:rPr lang="en-GB" sz="1600" dirty="0">
                <a:solidFill>
                  <a:srgbClr val="000000"/>
                </a:solidFill>
              </a:rPr>
              <a:t>.</a:t>
            </a:r>
          </a:p>
          <a:p>
            <a:pPr>
              <a:buFont typeface="+mj-lt"/>
              <a:buAutoNum type="arabicPeriod" startAt="10"/>
            </a:pPr>
            <a:r>
              <a:rPr lang="en-GB" sz="1600" b="1" dirty="0" err="1">
                <a:solidFill>
                  <a:srgbClr val="000000"/>
                </a:solidFill>
              </a:rPr>
              <a:t>Gregersen</a:t>
            </a:r>
            <a:r>
              <a:rPr lang="en-GB" sz="1600" b="1" dirty="0">
                <a:solidFill>
                  <a:srgbClr val="000000"/>
                </a:solidFill>
              </a:rPr>
              <a:t>, N. P., Berg, H., </a:t>
            </a:r>
            <a:r>
              <a:rPr lang="en-GB" sz="1600" b="1" dirty="0" err="1">
                <a:solidFill>
                  <a:srgbClr val="000000"/>
                </a:solidFill>
              </a:rPr>
              <a:t>Engström</a:t>
            </a:r>
            <a:r>
              <a:rPr lang="en-GB" sz="1600" b="1" dirty="0">
                <a:solidFill>
                  <a:srgbClr val="000000"/>
                </a:solidFill>
              </a:rPr>
              <a:t>, I., </a:t>
            </a:r>
            <a:r>
              <a:rPr lang="en-GB" sz="1600" b="1" dirty="0" err="1">
                <a:solidFill>
                  <a:srgbClr val="000000"/>
                </a:solidFill>
              </a:rPr>
              <a:t>Nolén</a:t>
            </a:r>
            <a:r>
              <a:rPr lang="en-GB" sz="1600" b="1" dirty="0">
                <a:solidFill>
                  <a:srgbClr val="000000"/>
                </a:solidFill>
              </a:rPr>
              <a:t>, S., Nyberg, A. &amp; </a:t>
            </a:r>
            <a:r>
              <a:rPr lang="en-GB" sz="1600" b="1" dirty="0" err="1">
                <a:solidFill>
                  <a:srgbClr val="000000"/>
                </a:solidFill>
              </a:rPr>
              <a:t>Rimmö</a:t>
            </a:r>
            <a:r>
              <a:rPr lang="en-GB" sz="1600" b="1" dirty="0">
                <a:solidFill>
                  <a:srgbClr val="000000"/>
                </a:solidFill>
              </a:rPr>
              <a:t>, P. (2000). </a:t>
            </a:r>
            <a:r>
              <a:rPr lang="en-GB" sz="1600" dirty="0">
                <a:solidFill>
                  <a:srgbClr val="000000"/>
                </a:solidFill>
              </a:rPr>
              <a:t>Sixteen years age limit for learner drivers in Sweden: An evaluation of safety effects. </a:t>
            </a:r>
            <a:r>
              <a:rPr lang="en-GB" sz="1600" i="1" dirty="0">
                <a:solidFill>
                  <a:srgbClr val="000000"/>
                </a:solidFill>
              </a:rPr>
              <a:t>Accident Analysis &amp; Prevention</a:t>
            </a:r>
            <a:r>
              <a:rPr lang="en-GB" sz="1600" dirty="0">
                <a:solidFill>
                  <a:srgbClr val="000000"/>
                </a:solidFill>
              </a:rPr>
              <a:t>, 32, 25-35.</a:t>
            </a:r>
          </a:p>
          <a:p>
            <a:pPr>
              <a:buFont typeface="+mj-lt"/>
              <a:buAutoNum type="arabicPeriod" startAt="10"/>
            </a:pPr>
            <a:r>
              <a:rPr lang="en-US" sz="1600" b="1" dirty="0" err="1">
                <a:solidFill>
                  <a:srgbClr val="000000"/>
                </a:solidFill>
              </a:rPr>
              <a:t>Boufous</a:t>
            </a:r>
            <a:r>
              <a:rPr lang="en-US" sz="1600" b="1" dirty="0">
                <a:solidFill>
                  <a:srgbClr val="000000"/>
                </a:solidFill>
              </a:rPr>
              <a:t>, S., </a:t>
            </a:r>
            <a:r>
              <a:rPr lang="en-US" sz="1600" b="1" dirty="0" err="1">
                <a:solidFill>
                  <a:srgbClr val="000000"/>
                </a:solidFill>
              </a:rPr>
              <a:t>Ivers</a:t>
            </a:r>
            <a:r>
              <a:rPr lang="en-US" sz="1600" b="1" dirty="0">
                <a:solidFill>
                  <a:srgbClr val="000000"/>
                </a:solidFill>
              </a:rPr>
              <a:t>, R., </a:t>
            </a:r>
            <a:r>
              <a:rPr lang="en-US" sz="1600" b="1" dirty="0" err="1">
                <a:solidFill>
                  <a:srgbClr val="000000"/>
                </a:solidFill>
              </a:rPr>
              <a:t>Senserrick</a:t>
            </a:r>
            <a:r>
              <a:rPr lang="en-US" sz="1600" b="1" dirty="0">
                <a:solidFill>
                  <a:srgbClr val="000000"/>
                </a:solidFill>
              </a:rPr>
              <a:t>, T., &amp; Stevenson, M. (2011). </a:t>
            </a:r>
            <a:r>
              <a:rPr lang="en-US" sz="1600" dirty="0">
                <a:solidFill>
                  <a:srgbClr val="000000"/>
                </a:solidFill>
              </a:rPr>
              <a:t>Attempts at the practical on-road driving test and the hazard perception test and the risk of traffic crashes in young drivers. </a:t>
            </a:r>
            <a:r>
              <a:rPr lang="en-US" sz="1600" i="1" dirty="0">
                <a:solidFill>
                  <a:srgbClr val="000000"/>
                </a:solidFill>
              </a:rPr>
              <a:t>Traffic injury prevention</a:t>
            </a:r>
            <a:r>
              <a:rPr lang="en-US" sz="1600" dirty="0">
                <a:solidFill>
                  <a:srgbClr val="000000"/>
                </a:solidFill>
              </a:rPr>
              <a:t>, 12(5), 475-482.</a:t>
            </a:r>
          </a:p>
          <a:p>
            <a:pPr>
              <a:buFont typeface="+mj-lt"/>
              <a:buAutoNum type="arabicPeriod" startAt="10"/>
            </a:pPr>
            <a:r>
              <a:rPr lang="en-GB" sz="1600" b="1" dirty="0">
                <a:ea typeface="Times New Roman" panose="02020603050405020304" pitchFamily="18" charset="0"/>
                <a:cs typeface="Times New Roman" panose="02020603050405020304" pitchFamily="18" charset="0"/>
              </a:rPr>
              <a:t>Williams, A. F., Ali, B. &amp; Shults, R. A. (2010</a:t>
            </a:r>
            <a:r>
              <a:rPr lang="en-GB" sz="1600" b="1" dirty="0">
                <a:cs typeface="Times New Roman" panose="02020603050405020304" pitchFamily="18" charset="0"/>
              </a:rPr>
              <a:t>). </a:t>
            </a:r>
            <a:r>
              <a:rPr lang="en-GB" sz="1600" dirty="0">
                <a:cs typeface="Times New Roman" panose="02020603050405020304" pitchFamily="18" charset="0"/>
              </a:rPr>
              <a:t>The contribution of fatal crashes involving teens transporting teens. </a:t>
            </a:r>
            <a:r>
              <a:rPr lang="en-GB" sz="1600" i="1" dirty="0">
                <a:cs typeface="Times New Roman" panose="02020603050405020304" pitchFamily="18" charset="0"/>
              </a:rPr>
              <a:t>Traffic Injury Prevention</a:t>
            </a:r>
            <a:r>
              <a:rPr lang="en-GB" sz="1600" dirty="0">
                <a:cs typeface="Times New Roman" panose="02020603050405020304" pitchFamily="18" charset="0"/>
              </a:rPr>
              <a:t>, 11, 567-572.</a:t>
            </a:r>
          </a:p>
          <a:p>
            <a:pPr>
              <a:buFont typeface="+mj-lt"/>
              <a:buAutoNum type="arabicPeriod" startAt="10"/>
            </a:pPr>
            <a:r>
              <a:rPr lang="en-GB" sz="1600" b="1" dirty="0">
                <a:cs typeface="Times New Roman" panose="02020603050405020304" pitchFamily="18" charset="0"/>
              </a:rPr>
              <a:t>Fell, J. C., Todd, M. &amp; </a:t>
            </a:r>
            <a:r>
              <a:rPr lang="en-GB" sz="1600" b="1" dirty="0" err="1">
                <a:cs typeface="Times New Roman" panose="02020603050405020304" pitchFamily="18" charset="0"/>
              </a:rPr>
              <a:t>Voas</a:t>
            </a:r>
            <a:r>
              <a:rPr lang="en-GB" sz="1600" b="1" dirty="0">
                <a:cs typeface="Times New Roman" panose="02020603050405020304" pitchFamily="18" charset="0"/>
              </a:rPr>
              <a:t>, R. B. (2011). </a:t>
            </a:r>
            <a:r>
              <a:rPr lang="en-GB" sz="1600" dirty="0">
                <a:cs typeface="Times New Roman" panose="02020603050405020304" pitchFamily="18" charset="0"/>
              </a:rPr>
              <a:t>A national evaluation of the </a:t>
            </a:r>
            <a:r>
              <a:rPr lang="en-GB" sz="1600" dirty="0" err="1">
                <a:cs typeface="Times New Roman" panose="02020603050405020304" pitchFamily="18" charset="0"/>
              </a:rPr>
              <a:t>nighttime</a:t>
            </a:r>
            <a:r>
              <a:rPr lang="en-GB" sz="1600" dirty="0">
                <a:cs typeface="Times New Roman" panose="02020603050405020304" pitchFamily="18" charset="0"/>
              </a:rPr>
              <a:t> and passenger restriction components of graduated driver licensing. </a:t>
            </a:r>
            <a:r>
              <a:rPr lang="en-GB" sz="1600" i="1" dirty="0">
                <a:cs typeface="Times New Roman" panose="02020603050405020304" pitchFamily="18" charset="0"/>
              </a:rPr>
              <a:t>Journal of Safety Research</a:t>
            </a:r>
            <a:r>
              <a:rPr lang="en-GB" sz="1600" dirty="0">
                <a:cs typeface="Times New Roman" panose="02020603050405020304" pitchFamily="18" charset="0"/>
              </a:rPr>
              <a:t>, 42, 283-290.</a:t>
            </a:r>
          </a:p>
          <a:p>
            <a:pPr>
              <a:buFont typeface="+mj-lt"/>
              <a:buAutoNum type="arabicPeriod" startAt="10"/>
            </a:pPr>
            <a:r>
              <a:rPr lang="en-GB" sz="1600" b="1" dirty="0" err="1">
                <a:cs typeface="Times New Roman" panose="02020603050405020304" pitchFamily="18" charset="0"/>
              </a:rPr>
              <a:t>Masten</a:t>
            </a:r>
            <a:r>
              <a:rPr lang="en-GB" sz="1600" b="1" dirty="0">
                <a:cs typeface="Times New Roman" panose="02020603050405020304" pitchFamily="18" charset="0"/>
              </a:rPr>
              <a:t>, S. V., Foss, R. D. &amp; Marshall, S. W. (2013). </a:t>
            </a:r>
            <a:r>
              <a:rPr lang="en-GB" sz="1600" dirty="0">
                <a:cs typeface="Times New Roman" panose="02020603050405020304" pitchFamily="18" charset="0"/>
              </a:rPr>
              <a:t>Graduated driver licensing program component calibrations and their association with fatal crash involvement. </a:t>
            </a:r>
            <a:r>
              <a:rPr lang="en-GB" sz="1600" i="1" dirty="0">
                <a:cs typeface="Times New Roman" panose="02020603050405020304" pitchFamily="18" charset="0"/>
              </a:rPr>
              <a:t>Accident Analysis &amp; Prevention</a:t>
            </a:r>
            <a:r>
              <a:rPr lang="en-GB" sz="1600" dirty="0">
                <a:cs typeface="Times New Roman" panose="02020603050405020304" pitchFamily="18" charset="0"/>
              </a:rPr>
              <a:t>, 57, 105-113.</a:t>
            </a:r>
          </a:p>
          <a:p>
            <a:pPr marL="0" indent="0">
              <a:buNone/>
            </a:pPr>
            <a:endParaRPr lang="en-GB" sz="1600" dirty="0">
              <a:cs typeface="Times New Roman" panose="02020603050405020304" pitchFamily="18" charset="0"/>
            </a:endParaRPr>
          </a:p>
          <a:p>
            <a:pPr>
              <a:buFont typeface="+mj-lt"/>
              <a:buAutoNum type="arabicPeriod" startAt="10"/>
            </a:pPr>
            <a:endParaRPr lang="en-GB" sz="1600" dirty="0">
              <a:cs typeface="Times New Roman" panose="02020603050405020304" pitchFamily="18" charset="0"/>
            </a:endParaRPr>
          </a:p>
          <a:p>
            <a:pPr algn="l" rtl="0" fontAlgn="base">
              <a:buFont typeface="+mj-lt"/>
              <a:buAutoNum type="arabicPeriod" startAt="10"/>
            </a:pPr>
            <a:endParaRPr lang="en-GB" sz="1600" dirty="0">
              <a:solidFill>
                <a:srgbClr val="000000"/>
              </a:solidFill>
            </a:endParaRPr>
          </a:p>
          <a:p>
            <a:pPr>
              <a:buFont typeface="+mj-lt"/>
              <a:buAutoNum type="arabicPeriod" startAt="10"/>
            </a:pPr>
            <a:endParaRPr lang="en-GB" sz="1600" dirty="0">
              <a:solidFill>
                <a:srgbClr val="000000"/>
              </a:solidFill>
            </a:endParaRPr>
          </a:p>
          <a:p>
            <a:pPr algn="l" rtl="0" fontAlgn="base">
              <a:buFont typeface="+mj-lt"/>
              <a:buAutoNum type="arabicPeriod" startAt="10"/>
            </a:pPr>
            <a:endParaRPr lang="en-US" sz="1600" dirty="0">
              <a:solidFill>
                <a:srgbClr val="000000"/>
              </a:solidFill>
            </a:endParaRPr>
          </a:p>
          <a:p>
            <a:pPr marL="0" indent="0">
              <a:buNone/>
            </a:pPr>
            <a:endParaRPr lang="en-GB" dirty="0"/>
          </a:p>
        </p:txBody>
      </p:sp>
      <p:sp>
        <p:nvSpPr>
          <p:cNvPr id="7" name="Title 2">
            <a:extLst>
              <a:ext uri="{FF2B5EF4-FFF2-40B4-BE49-F238E27FC236}">
                <a16:creationId xmlns:a16="http://schemas.microsoft.com/office/drawing/2014/main" id="{5284FC62-F88B-48CC-9457-4AFACBAB71C0}"/>
              </a:ext>
            </a:extLst>
          </p:cNvPr>
          <p:cNvSpPr txBox="1">
            <a:spLocks/>
          </p:cNvSpPr>
          <p:nvPr/>
        </p:nvSpPr>
        <p:spPr>
          <a:xfrm>
            <a:off x="301651" y="-61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References</a:t>
            </a:r>
          </a:p>
        </p:txBody>
      </p:sp>
    </p:spTree>
    <p:extLst>
      <p:ext uri="{BB962C8B-B14F-4D97-AF65-F5344CB8AC3E}">
        <p14:creationId xmlns:p14="http://schemas.microsoft.com/office/powerpoint/2010/main" val="1384683394"/>
      </p:ext>
    </p:extLst>
  </p:cSld>
  <p:clrMapOvr>
    <a:masterClrMapping/>
  </p:clrMapOvr>
  <mc:AlternateContent xmlns:mc="http://schemas.openxmlformats.org/markup-compatibility/2006" xmlns:p14="http://schemas.microsoft.com/office/powerpoint/2010/main">
    <mc:Choice Requires="p14">
      <p:transition spd="slow" p14:dur="2000" advTm="4313"/>
    </mc:Choice>
    <mc:Fallback xmlns="">
      <p:transition spd="slow" advTm="431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5" y="1172211"/>
            <a:ext cx="10972800" cy="5029200"/>
          </a:xfrm>
        </p:spPr>
        <p:txBody>
          <a:bodyPr/>
          <a:lstStyle/>
          <a:p>
            <a:pPr>
              <a:buFont typeface="+mj-lt"/>
              <a:buAutoNum type="arabicPeriod" startAt="19"/>
            </a:pPr>
            <a:r>
              <a:rPr lang="en-GB" sz="1600" b="1" dirty="0" err="1">
                <a:cs typeface="Times New Roman" panose="02020603050405020304" pitchFamily="18" charset="0"/>
              </a:rPr>
              <a:t>McCartt</a:t>
            </a:r>
            <a:r>
              <a:rPr lang="en-GB" sz="1600" b="1" dirty="0">
                <a:cs typeface="Times New Roman" panose="02020603050405020304" pitchFamily="18" charset="0"/>
              </a:rPr>
              <a:t>, A. T., Teoh, E. R., Fields, M., </a:t>
            </a:r>
            <a:r>
              <a:rPr lang="en-GB" sz="1600" b="1" dirty="0" err="1">
                <a:cs typeface="Times New Roman" panose="02020603050405020304" pitchFamily="18" charset="0"/>
              </a:rPr>
              <a:t>Braitman</a:t>
            </a:r>
            <a:r>
              <a:rPr lang="en-GB" sz="1600" b="1" dirty="0">
                <a:cs typeface="Times New Roman" panose="02020603050405020304" pitchFamily="18" charset="0"/>
              </a:rPr>
              <a:t>, K. A. &amp; </a:t>
            </a:r>
            <a:r>
              <a:rPr lang="en-GB" sz="1600" b="1" dirty="0" err="1">
                <a:cs typeface="Times New Roman" panose="02020603050405020304" pitchFamily="18" charset="0"/>
              </a:rPr>
              <a:t>Hellinga</a:t>
            </a:r>
            <a:r>
              <a:rPr lang="en-GB" sz="1600" b="1" dirty="0">
                <a:cs typeface="Times New Roman" panose="02020603050405020304" pitchFamily="18" charset="0"/>
              </a:rPr>
              <a:t>, L. A. (2010). </a:t>
            </a:r>
            <a:r>
              <a:rPr lang="en-GB" sz="1600" dirty="0">
                <a:cs typeface="Times New Roman" panose="02020603050405020304" pitchFamily="18" charset="0"/>
              </a:rPr>
              <a:t>Graduated licensing laws and fatal crashes of teenage drivers: a national study. </a:t>
            </a:r>
            <a:r>
              <a:rPr lang="en-GB" sz="1600" i="1" dirty="0">
                <a:cs typeface="Times New Roman" panose="02020603050405020304" pitchFamily="18" charset="0"/>
              </a:rPr>
              <a:t>Traffic Injury Prevention</a:t>
            </a:r>
            <a:r>
              <a:rPr lang="en-GB" sz="1600" dirty="0">
                <a:cs typeface="Times New Roman" panose="02020603050405020304" pitchFamily="18" charset="0"/>
              </a:rPr>
              <a:t>, 11, 240-248.</a:t>
            </a:r>
          </a:p>
          <a:p>
            <a:pPr>
              <a:buFont typeface="+mj-lt"/>
              <a:buAutoNum type="arabicPeriod" startAt="19"/>
            </a:pPr>
            <a:r>
              <a:rPr lang="en-GB" sz="1600" b="1" dirty="0" err="1">
                <a:cs typeface="Times New Roman" panose="02020603050405020304" pitchFamily="18" charset="0"/>
              </a:rPr>
              <a:t>Trempel</a:t>
            </a:r>
            <a:r>
              <a:rPr lang="en-GB" sz="1600" b="1" dirty="0">
                <a:cs typeface="Times New Roman" panose="02020603050405020304" pitchFamily="18" charset="0"/>
              </a:rPr>
              <a:t>, R. E. (2009). </a:t>
            </a:r>
            <a:r>
              <a:rPr lang="en-GB" sz="1600" i="1" dirty="0">
                <a:cs typeface="Times New Roman" panose="02020603050405020304" pitchFamily="18" charset="0"/>
              </a:rPr>
              <a:t>Graduated driver licensing laws and insurance collision claim frequencies of teenage drivers</a:t>
            </a:r>
            <a:r>
              <a:rPr lang="en-GB" sz="1600" dirty="0">
                <a:cs typeface="Times New Roman" panose="02020603050405020304" pitchFamily="18" charset="0"/>
              </a:rPr>
              <a:t>. Arlington VA: Highway Loss Data Institute.</a:t>
            </a:r>
          </a:p>
          <a:p>
            <a:pPr>
              <a:buFont typeface="+mj-lt"/>
              <a:buAutoNum type="arabicPeriod" startAt="19"/>
            </a:pPr>
            <a:r>
              <a:rPr lang="en-GB" sz="1600" b="1" dirty="0" err="1">
                <a:latin typeface="Calibri" panose="020F0502020204030204" pitchFamily="34" charset="0"/>
                <a:ea typeface="Times New Roman" panose="02020603050405020304" pitchFamily="18" charset="0"/>
                <a:cs typeface="Times New Roman" panose="02020603050405020304" pitchFamily="18" charset="0"/>
              </a:rPr>
              <a:t>Begg</a:t>
            </a:r>
            <a:r>
              <a:rPr lang="en-GB" sz="1600" b="1" dirty="0">
                <a:latin typeface="Calibri" panose="020F0502020204030204" pitchFamily="34" charset="0"/>
                <a:ea typeface="Times New Roman" panose="02020603050405020304" pitchFamily="18" charset="0"/>
                <a:cs typeface="Times New Roman" panose="02020603050405020304" pitchFamily="18" charset="0"/>
              </a:rPr>
              <a:t>, D. &amp; Stephenson, S. (2003). </a:t>
            </a:r>
            <a:r>
              <a:rPr lang="en-GB" sz="1600" dirty="0">
                <a:cs typeface="Times New Roman" panose="02020603050405020304" pitchFamily="18" charset="0"/>
              </a:rPr>
              <a:t>Graduated driver licensing: the New Zealand experience. </a:t>
            </a:r>
            <a:r>
              <a:rPr lang="en-GB" sz="1600" i="1" dirty="0">
                <a:latin typeface="Calibri" panose="020F0502020204030204" pitchFamily="34" charset="0"/>
                <a:ea typeface="Times New Roman" panose="02020603050405020304" pitchFamily="18" charset="0"/>
                <a:cs typeface="Times New Roman" panose="02020603050405020304" pitchFamily="18" charset="0"/>
              </a:rPr>
              <a:t>Journal of Safety Research, 34</a:t>
            </a:r>
            <a:r>
              <a:rPr lang="en-GB" sz="1600" dirty="0">
                <a:latin typeface="Calibri" panose="020F0502020204030204" pitchFamily="34" charset="0"/>
                <a:ea typeface="Times New Roman" panose="02020603050405020304" pitchFamily="18" charset="0"/>
                <a:cs typeface="Times New Roman" panose="02020603050405020304" pitchFamily="18" charset="0"/>
              </a:rPr>
              <a:t>, 99-105.</a:t>
            </a:r>
          </a:p>
          <a:p>
            <a:pPr>
              <a:buFont typeface="+mj-lt"/>
              <a:buAutoNum type="arabicPeriod" startAt="19"/>
            </a:pPr>
            <a:r>
              <a:rPr lang="en-US" sz="1600" b="1" dirty="0">
                <a:latin typeface="Calibri" panose="020F0502020204030204" pitchFamily="34" charset="0"/>
                <a:cs typeface="Times New Roman" panose="02020603050405020304" pitchFamily="18" charset="0"/>
              </a:rPr>
              <a:t>Helman, S., Kinnear, N., Hitchings, J., &amp; Jones, S. (2022). </a:t>
            </a:r>
            <a:r>
              <a:rPr lang="en-US" sz="1600" dirty="0">
                <a:latin typeface="Calibri" panose="020F0502020204030204" pitchFamily="34" charset="0"/>
                <a:cs typeface="Times New Roman" panose="02020603050405020304" pitchFamily="18" charset="0"/>
              </a:rPr>
              <a:t>Supporting New Drivers in Great Britain (XPR114). London: RAC Foundation.</a:t>
            </a:r>
            <a:endParaRPr lang="en-GB" sz="1600" dirty="0">
              <a:latin typeface="Calibri" panose="020F0502020204030204" pitchFamily="34" charset="0"/>
              <a:cs typeface="Times New Roman" panose="02020603050405020304" pitchFamily="18" charset="0"/>
            </a:endParaRPr>
          </a:p>
          <a:p>
            <a:pPr>
              <a:buFont typeface="+mj-lt"/>
              <a:buAutoNum type="arabicPeriod" startAt="19"/>
            </a:pPr>
            <a:endParaRPr lang="en-GB" sz="1600" dirty="0">
              <a:solidFill>
                <a:srgbClr val="000000"/>
              </a:solidFill>
            </a:endParaRPr>
          </a:p>
          <a:p>
            <a:pPr>
              <a:buFont typeface="+mj-lt"/>
              <a:buAutoNum type="arabicPeriod" startAt="19"/>
            </a:pPr>
            <a:endParaRPr lang="en-GB" sz="1600" dirty="0">
              <a:cs typeface="Times New Roman" panose="02020603050405020304" pitchFamily="18" charset="0"/>
            </a:endParaRPr>
          </a:p>
          <a:p>
            <a:pPr>
              <a:buFont typeface="+mj-lt"/>
              <a:buAutoNum type="arabicPeriod" startAt="19"/>
            </a:pPr>
            <a:endParaRPr lang="en-GB" sz="1600" dirty="0">
              <a:cs typeface="Times New Roman" panose="02020603050405020304" pitchFamily="18" charset="0"/>
            </a:endParaRPr>
          </a:p>
          <a:p>
            <a:pPr algn="l" rtl="0" fontAlgn="base">
              <a:buFont typeface="+mj-lt"/>
              <a:buAutoNum type="arabicPeriod" startAt="19"/>
            </a:pPr>
            <a:endParaRPr lang="en-GB" sz="1600" dirty="0">
              <a:solidFill>
                <a:srgbClr val="000000"/>
              </a:solidFill>
            </a:endParaRPr>
          </a:p>
          <a:p>
            <a:pPr>
              <a:buFont typeface="+mj-lt"/>
              <a:buAutoNum type="arabicPeriod" startAt="19"/>
            </a:pPr>
            <a:endParaRPr lang="en-GB" sz="1600" dirty="0">
              <a:solidFill>
                <a:srgbClr val="000000"/>
              </a:solidFill>
            </a:endParaRPr>
          </a:p>
          <a:p>
            <a:pPr algn="l" rtl="0" fontAlgn="base">
              <a:buFont typeface="+mj-lt"/>
              <a:buAutoNum type="arabicPeriod" startAt="19"/>
            </a:pPr>
            <a:endParaRPr lang="en-US" sz="1600" dirty="0">
              <a:solidFill>
                <a:srgbClr val="000000"/>
              </a:solidFill>
            </a:endParaRPr>
          </a:p>
          <a:p>
            <a:pPr marL="0" indent="0">
              <a:buNone/>
            </a:pPr>
            <a:endParaRPr lang="en-GB" dirty="0"/>
          </a:p>
        </p:txBody>
      </p:sp>
      <p:sp>
        <p:nvSpPr>
          <p:cNvPr id="8" name="Title 2">
            <a:extLst>
              <a:ext uri="{FF2B5EF4-FFF2-40B4-BE49-F238E27FC236}">
                <a16:creationId xmlns:a16="http://schemas.microsoft.com/office/drawing/2014/main" id="{E3E18522-F1A7-4955-B74D-4F5CC271D036}"/>
              </a:ext>
            </a:extLst>
          </p:cNvPr>
          <p:cNvSpPr txBox="1">
            <a:spLocks/>
          </p:cNvSpPr>
          <p:nvPr/>
        </p:nvSpPr>
        <p:spPr>
          <a:xfrm>
            <a:off x="301651" y="-61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References</a:t>
            </a:r>
          </a:p>
        </p:txBody>
      </p:sp>
    </p:spTree>
    <p:extLst>
      <p:ext uri="{BB962C8B-B14F-4D97-AF65-F5344CB8AC3E}">
        <p14:creationId xmlns:p14="http://schemas.microsoft.com/office/powerpoint/2010/main" val="986901378"/>
      </p:ext>
    </p:extLst>
  </p:cSld>
  <p:clrMapOvr>
    <a:masterClrMapping/>
  </p:clrMapOvr>
  <mc:AlternateContent xmlns:mc="http://schemas.openxmlformats.org/markup-compatibility/2006" xmlns:p14="http://schemas.microsoft.com/office/powerpoint/2010/main">
    <mc:Choice Requires="p14">
      <p:transition spd="slow" p14:dur="2000" advTm="4283"/>
    </mc:Choice>
    <mc:Fallback xmlns="">
      <p:transition spd="slow" advTm="428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5" y="1172211"/>
            <a:ext cx="10972800" cy="5029200"/>
          </a:xfrm>
        </p:spPr>
        <p:txBody>
          <a:bodyPr/>
          <a:lstStyle/>
          <a:p>
            <a:r>
              <a:rPr lang="en-GB" sz="2667" dirty="0"/>
              <a:t>Context</a:t>
            </a:r>
          </a:p>
          <a:p>
            <a:endParaRPr lang="en-GB" sz="2667" dirty="0"/>
          </a:p>
          <a:p>
            <a:r>
              <a:rPr lang="en-GB" sz="2667" dirty="0"/>
              <a:t>Some thoughts on driver skill</a:t>
            </a:r>
          </a:p>
          <a:p>
            <a:endParaRPr lang="en-GB" sz="2667" dirty="0"/>
          </a:p>
          <a:p>
            <a:r>
              <a:rPr lang="en-GB" sz="2667" dirty="0"/>
              <a:t>Risk factors for young and novice drivers</a:t>
            </a:r>
          </a:p>
          <a:p>
            <a:pPr marL="609585" lvl="1" indent="0">
              <a:buNone/>
            </a:pPr>
            <a:endParaRPr lang="en-GB" dirty="0"/>
          </a:p>
          <a:p>
            <a:r>
              <a:rPr lang="en-GB" sz="2667" dirty="0"/>
              <a:t>What works</a:t>
            </a:r>
          </a:p>
          <a:p>
            <a:pPr lvl="1"/>
            <a:endParaRPr lang="en-GB" dirty="0"/>
          </a:p>
          <a:p>
            <a:r>
              <a:rPr lang="en-GB" sz="2667" dirty="0"/>
              <a:t>Better licensing</a:t>
            </a:r>
          </a:p>
          <a:p>
            <a:pPr lvl="1"/>
            <a:endParaRPr lang="en-GB" dirty="0"/>
          </a:p>
          <a:p>
            <a:endParaRPr lang="en-GB" dirty="0"/>
          </a:p>
        </p:txBody>
      </p:sp>
      <p:sp>
        <p:nvSpPr>
          <p:cNvPr id="3" name="Title 2"/>
          <p:cNvSpPr>
            <a:spLocks noGrp="1"/>
          </p:cNvSpPr>
          <p:nvPr>
            <p:ph type="title"/>
          </p:nvPr>
        </p:nvSpPr>
        <p:spPr>
          <a:xfrm>
            <a:off x="301651" y="-6193"/>
            <a:ext cx="10515600" cy="1325563"/>
          </a:xfrm>
        </p:spPr>
        <p:txBody>
          <a:bodyPr/>
          <a:lstStyle/>
          <a:p>
            <a:r>
              <a:rPr lang="en-GB" dirty="0"/>
              <a:t>Contents</a:t>
            </a:r>
          </a:p>
        </p:txBody>
      </p:sp>
    </p:spTree>
    <p:extLst>
      <p:ext uri="{BB962C8B-B14F-4D97-AF65-F5344CB8AC3E}">
        <p14:creationId xmlns:p14="http://schemas.microsoft.com/office/powerpoint/2010/main" val="4206575714"/>
      </p:ext>
    </p:extLst>
  </p:cSld>
  <p:clrMapOvr>
    <a:masterClrMapping/>
  </p:clrMapOvr>
  <mc:AlternateContent xmlns:mc="http://schemas.openxmlformats.org/markup-compatibility/2006" xmlns:p14="http://schemas.microsoft.com/office/powerpoint/2010/main">
    <mc:Choice Requires="p14">
      <p:transition spd="slow" p14:dur="2000" advTm="120402"/>
    </mc:Choice>
    <mc:Fallback xmlns="">
      <p:transition spd="slow" advTm="12040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2395"/>
            <a:ext cx="12192000" cy="68640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p:cNvPicPr>
            <a:picLocks noChangeAspect="1"/>
          </p:cNvPicPr>
          <p:nvPr/>
        </p:nvPicPr>
        <p:blipFill>
          <a:blip r:embed="rId3">
            <a:extLst>
              <a:ext uri="{28A0092B-C50C-407E-A947-70E740481C1C}">
                <a14:useLocalDpi xmlns:a14="http://schemas.microsoft.com/office/drawing/2010/main" val="0"/>
              </a:ext>
            </a:extLst>
          </a:blip>
          <a:srcRect t="22488"/>
          <a:stretch>
            <a:fillRect/>
          </a:stretch>
        </p:blipFill>
        <p:spPr bwMode="auto">
          <a:xfrm>
            <a:off x="0" y="4732964"/>
            <a:ext cx="12192000" cy="212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2495551"/>
            <a:ext cx="12195224" cy="3057524"/>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0" name="Rectangle 9"/>
          <p:cNvSpPr/>
          <p:nvPr/>
        </p:nvSpPr>
        <p:spPr>
          <a:xfrm>
            <a:off x="0" y="1734696"/>
            <a:ext cx="10594848" cy="760857"/>
          </a:xfrm>
          <a:prstGeom prst="rect">
            <a:avLst/>
          </a:prstGeom>
          <a:solidFill>
            <a:schemeClr val="accent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1" name="Title 4"/>
          <p:cNvSpPr txBox="1">
            <a:spLocks/>
          </p:cNvSpPr>
          <p:nvPr/>
        </p:nvSpPr>
        <p:spPr bwMode="auto">
          <a:xfrm>
            <a:off x="471134" y="1651187"/>
            <a:ext cx="7264988" cy="871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l" defTabSz="457200" rtl="0" eaLnBrk="1" fontAlgn="base" hangingPunct="1">
              <a:spcBef>
                <a:spcPct val="0"/>
              </a:spcBef>
              <a:spcAft>
                <a:spcPct val="0"/>
              </a:spcAft>
              <a:defRPr sz="2400" b="1" kern="1200">
                <a:solidFill>
                  <a:schemeClr val="tx2"/>
                </a:solidFill>
                <a:latin typeface="+mj-lt"/>
                <a:ea typeface="MS PGothic" pitchFamily="34" charset="-128"/>
                <a:cs typeface="+mj-cs"/>
              </a:defRPr>
            </a:lvl1pPr>
            <a:lvl2pPr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2pPr>
            <a:lvl3pPr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3pPr>
            <a:lvl4pPr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4pPr>
            <a:lvl5pPr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5pPr>
            <a:lvl6pPr marL="457200"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6pPr>
            <a:lvl7pPr marL="914400"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7pPr>
            <a:lvl8pPr marL="1371600"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8pPr>
            <a:lvl9pPr marL="1828800" algn="l" defTabSz="457200" rtl="0" eaLnBrk="1" fontAlgn="base" hangingPunct="1">
              <a:spcBef>
                <a:spcPct val="0"/>
              </a:spcBef>
              <a:spcAft>
                <a:spcPct val="0"/>
              </a:spcAft>
              <a:defRPr sz="3200">
                <a:solidFill>
                  <a:schemeClr val="tx2"/>
                </a:solidFill>
                <a:latin typeface="Calibri" pitchFamily="34" charset="0"/>
                <a:ea typeface="MS PGothic" pitchFamily="34" charset="-128"/>
              </a:defRPr>
            </a:lvl9pPr>
          </a:lstStyle>
          <a:p>
            <a:r>
              <a:rPr lang="en-GB" sz="3200" dirty="0">
                <a:solidFill>
                  <a:schemeClr val="bg1">
                    <a:lumMod val="95000"/>
                  </a:schemeClr>
                </a:solidFill>
              </a:rPr>
              <a:t>Questions? </a:t>
            </a:r>
            <a:endParaRPr lang="en-US" altLang="en-US" sz="3200" dirty="0">
              <a:solidFill>
                <a:schemeClr val="bg1">
                  <a:lumMod val="95000"/>
                </a:schemeClr>
              </a:solidFill>
            </a:endParaRPr>
          </a:p>
        </p:txBody>
      </p:sp>
      <p:sp>
        <p:nvSpPr>
          <p:cNvPr id="9" name="TextBox 8"/>
          <p:cNvSpPr txBox="1"/>
          <p:nvPr/>
        </p:nvSpPr>
        <p:spPr>
          <a:xfrm>
            <a:off x="497416" y="2664730"/>
            <a:ext cx="11309573" cy="3046988"/>
          </a:xfrm>
          <a:prstGeom prst="rect">
            <a:avLst/>
          </a:prstGeom>
          <a:noFill/>
        </p:spPr>
        <p:txBody>
          <a:bodyPr wrap="square" rtlCol="0">
            <a:spAutoFit/>
          </a:bodyPr>
          <a:lstStyle/>
          <a:p>
            <a:r>
              <a:rPr lang="en-GB" sz="2400" b="1" dirty="0">
                <a:solidFill>
                  <a:schemeClr val="bg1"/>
                </a:solidFill>
                <a:latin typeface="+mj-lt"/>
              </a:rPr>
              <a:t>Dr Shaun Helman</a:t>
            </a:r>
          </a:p>
          <a:p>
            <a:r>
              <a:rPr lang="en-GB" sz="2400" dirty="0">
                <a:solidFill>
                  <a:schemeClr val="bg1"/>
                </a:solidFill>
                <a:latin typeface="+mj-lt"/>
              </a:rPr>
              <a:t>Chief Scientist</a:t>
            </a:r>
          </a:p>
          <a:p>
            <a:endParaRPr lang="en-GB" sz="2400" dirty="0">
              <a:solidFill>
                <a:schemeClr val="bg1"/>
              </a:solidFill>
              <a:latin typeface="+mj-lt"/>
            </a:endParaRPr>
          </a:p>
          <a:p>
            <a:r>
              <a:rPr lang="en-GB" sz="2400" dirty="0">
                <a:solidFill>
                  <a:schemeClr val="bg1"/>
                </a:solidFill>
                <a:latin typeface="+mj-lt"/>
              </a:rPr>
              <a:t>shelman@trl.co.uk |         </a:t>
            </a:r>
            <a:r>
              <a:rPr lang="en-GB" sz="2400" dirty="0">
                <a:solidFill>
                  <a:schemeClr val="bg1"/>
                </a:solidFill>
              </a:rPr>
              <a:t>www.linkedin.com/in/shaunhelman</a:t>
            </a:r>
            <a:endParaRPr lang="en-GB" sz="2400" dirty="0">
              <a:solidFill>
                <a:schemeClr val="bg1"/>
              </a:solidFill>
              <a:latin typeface="+mj-lt"/>
            </a:endParaRPr>
          </a:p>
          <a:p>
            <a:r>
              <a:rPr lang="en-GB" sz="2400" dirty="0">
                <a:solidFill>
                  <a:schemeClr val="bg1"/>
                </a:solidFill>
                <a:latin typeface="+mj-lt"/>
              </a:rPr>
              <a:t>+44 [0]1344 770 650 | </a:t>
            </a:r>
          </a:p>
          <a:p>
            <a:r>
              <a:rPr lang="en-GB" sz="2400" dirty="0">
                <a:solidFill>
                  <a:schemeClr val="bg1"/>
                </a:solidFill>
                <a:latin typeface="+mj-lt"/>
              </a:rPr>
              <a:t>TRL | Crowthorne House | Nine Mile Ride | Wokingham </a:t>
            </a:r>
          </a:p>
          <a:p>
            <a:r>
              <a:rPr lang="en-GB" sz="2400" dirty="0">
                <a:solidFill>
                  <a:schemeClr val="bg1"/>
                </a:solidFill>
                <a:latin typeface="+mj-lt"/>
              </a:rPr>
              <a:t>Berkshire | RG40 3GA | United Kingdom</a:t>
            </a:r>
          </a:p>
          <a:p>
            <a:endParaRPr lang="en-GB" sz="2400" dirty="0">
              <a:solidFill>
                <a:schemeClr val="bg1"/>
              </a:solidFill>
              <a:latin typeface="+mj-lt"/>
            </a:endParaRPr>
          </a:p>
        </p:txBody>
      </p:sp>
      <p:pic>
        <p:nvPicPr>
          <p:cNvPr id="1027" name="Picture 3" descr="C:\Users\shelman\Downloads\In-2C-101px-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409" y="3834177"/>
            <a:ext cx="409672" cy="3694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AA5DF86-8087-1657-C5C7-A85746ED30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6155" y="3090791"/>
            <a:ext cx="81279" cy="60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59459"/>
      </p:ext>
    </p:extLst>
  </p:cSld>
  <p:clrMapOvr>
    <a:masterClrMapping/>
  </p:clrMapOvr>
  <mc:AlternateContent xmlns:mc="http://schemas.openxmlformats.org/markup-compatibility/2006" xmlns:p14="http://schemas.microsoft.com/office/powerpoint/2010/main">
    <mc:Choice Requires="p14">
      <p:transition spd="slow" p14:dur="2000" advTm="28084"/>
    </mc:Choice>
    <mc:Fallback xmlns="">
      <p:transition spd="slow" advTm="2808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22245" y="3017838"/>
            <a:ext cx="4347511" cy="822325"/>
          </a:xfrm>
        </p:spPr>
        <p:txBody>
          <a:bodyPr/>
          <a:lstStyle/>
          <a:p>
            <a:pPr algn="ctr"/>
            <a:r>
              <a:rPr lang="en-GB" dirty="0"/>
              <a:t>Context</a:t>
            </a:r>
          </a:p>
        </p:txBody>
      </p:sp>
    </p:spTree>
    <p:extLst>
      <p:ext uri="{BB962C8B-B14F-4D97-AF65-F5344CB8AC3E}">
        <p14:creationId xmlns:p14="http://schemas.microsoft.com/office/powerpoint/2010/main" val="3830459470"/>
      </p:ext>
    </p:extLst>
  </p:cSld>
  <p:clrMapOvr>
    <a:masterClrMapping/>
  </p:clrMapOvr>
  <mc:AlternateContent xmlns:mc="http://schemas.openxmlformats.org/markup-compatibility/2006" xmlns:p14="http://schemas.microsoft.com/office/powerpoint/2010/main">
    <mc:Choice Requires="p14">
      <p:transition spd="slow" p14:dur="2000" advTm="6184"/>
    </mc:Choice>
    <mc:Fallback xmlns="">
      <p:transition spd="slow" advTm="618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403412" y="500928"/>
            <a:ext cx="3332418" cy="2308324"/>
          </a:xfrm>
          <a:prstGeom prst="rect">
            <a:avLst/>
          </a:prstGeom>
        </p:spPr>
        <p:txBody>
          <a:bodyPr wrap="square">
            <a:spAutoFit/>
          </a:bodyPr>
          <a:lstStyle/>
          <a:p>
            <a:r>
              <a:rPr lang="en-US" sz="1600" dirty="0"/>
              <a:t>Source: WHO (2008), Global Burden of Disease: 2004 update, cited in: </a:t>
            </a:r>
          </a:p>
          <a:p>
            <a:endParaRPr lang="en-US" sz="1600" dirty="0"/>
          </a:p>
          <a:p>
            <a:r>
              <a:rPr lang="en-US" sz="1600" dirty="0"/>
              <a:t>Global status report on road safety: time for action. Geneva, World Health Organization, 2009 (</a:t>
            </a:r>
            <a:r>
              <a:rPr lang="en-US" sz="1600" dirty="0">
                <a:hlinkClick r:id="rId2"/>
              </a:rPr>
              <a:t>Global Status Report on Road Safety - Time for Action | WHO | Regional Office for Africa</a:t>
            </a:r>
            <a:r>
              <a:rPr lang="en-US" sz="1600" dirty="0"/>
              <a:t>). </a:t>
            </a:r>
            <a:endParaRPr lang="en-GB" sz="16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46" y="1"/>
            <a:ext cx="7980100" cy="677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1670464" y="536506"/>
            <a:ext cx="1231037" cy="51060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2" name="Oval 11"/>
          <p:cNvSpPr/>
          <p:nvPr/>
        </p:nvSpPr>
        <p:spPr>
          <a:xfrm>
            <a:off x="3755730" y="859694"/>
            <a:ext cx="1231037" cy="51060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3" name="Oval 12"/>
          <p:cNvSpPr/>
          <p:nvPr/>
        </p:nvSpPr>
        <p:spPr>
          <a:xfrm>
            <a:off x="2692383" y="224786"/>
            <a:ext cx="1231037" cy="51060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2514462537"/>
      </p:ext>
    </p:extLst>
  </p:cSld>
  <p:clrMapOvr>
    <a:masterClrMapping/>
  </p:clrMapOvr>
  <mc:AlternateContent xmlns:mc="http://schemas.openxmlformats.org/markup-compatibility/2006" xmlns:p14="http://schemas.microsoft.com/office/powerpoint/2010/main">
    <mc:Choice Requires="p14">
      <p:transition spd="slow" p14:dur="2000" advTm="35483"/>
    </mc:Choice>
    <mc:Fallback xmlns="">
      <p:transition spd="slow" advTm="3548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16DA41-5CBE-2506-D778-2CD7CE68E844}"/>
              </a:ext>
            </a:extLst>
          </p:cNvPr>
          <p:cNvSpPr txBox="1"/>
          <p:nvPr/>
        </p:nvSpPr>
        <p:spPr>
          <a:xfrm>
            <a:off x="2244437" y="5937849"/>
            <a:ext cx="7874420" cy="461665"/>
          </a:xfrm>
          <a:prstGeom prst="rect">
            <a:avLst/>
          </a:prstGeom>
          <a:noFill/>
        </p:spPr>
        <p:txBody>
          <a:bodyPr wrap="square">
            <a:spAutoFit/>
          </a:bodyPr>
          <a:lstStyle/>
          <a:p>
            <a:r>
              <a:rPr lang="en-US" sz="2400" dirty="0">
                <a:hlinkClick r:id="rId3"/>
              </a:rPr>
              <a:t>https://www.who.int/publications/i/item/9789241565684</a:t>
            </a:r>
            <a:r>
              <a:rPr lang="en-US" sz="2400" dirty="0"/>
              <a:t> </a:t>
            </a:r>
            <a:endParaRPr lang="en-GB" sz="2400" dirty="0"/>
          </a:p>
        </p:txBody>
      </p:sp>
      <p:pic>
        <p:nvPicPr>
          <p:cNvPr id="5" name="Picture 4">
            <a:extLst>
              <a:ext uri="{FF2B5EF4-FFF2-40B4-BE49-F238E27FC236}">
                <a16:creationId xmlns:a16="http://schemas.microsoft.com/office/drawing/2014/main" id="{B0281661-B8D9-4B33-AED8-1C463EB8F514}"/>
              </a:ext>
            </a:extLst>
          </p:cNvPr>
          <p:cNvPicPr>
            <a:picLocks noChangeAspect="1"/>
          </p:cNvPicPr>
          <p:nvPr/>
        </p:nvPicPr>
        <p:blipFill>
          <a:blip r:embed="rId4"/>
          <a:stretch>
            <a:fillRect/>
          </a:stretch>
        </p:blipFill>
        <p:spPr>
          <a:xfrm>
            <a:off x="1228883" y="227121"/>
            <a:ext cx="8799323" cy="5446232"/>
          </a:xfrm>
          <a:prstGeom prst="rect">
            <a:avLst/>
          </a:prstGeom>
        </p:spPr>
      </p:pic>
    </p:spTree>
    <p:extLst>
      <p:ext uri="{BB962C8B-B14F-4D97-AF65-F5344CB8AC3E}">
        <p14:creationId xmlns:p14="http://schemas.microsoft.com/office/powerpoint/2010/main" val="3129408476"/>
      </p:ext>
    </p:extLst>
  </p:cSld>
  <p:clrMapOvr>
    <a:masterClrMapping/>
  </p:clrMapOvr>
  <mc:AlternateContent xmlns:mc="http://schemas.openxmlformats.org/markup-compatibility/2006" xmlns:p14="http://schemas.microsoft.com/office/powerpoint/2010/main">
    <mc:Choice Requires="p14">
      <p:transition spd="slow" p14:dur="2000" advTm="88544"/>
    </mc:Choice>
    <mc:Fallback xmlns="">
      <p:transition spd="slow" advTm="8854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22245" y="3017838"/>
            <a:ext cx="4347511" cy="822325"/>
          </a:xfrm>
        </p:spPr>
        <p:txBody>
          <a:bodyPr/>
          <a:lstStyle/>
          <a:p>
            <a:pPr algn="ctr"/>
            <a:r>
              <a:rPr lang="en-GB" dirty="0"/>
              <a:t>Driver skill</a:t>
            </a:r>
          </a:p>
        </p:txBody>
      </p:sp>
    </p:spTree>
    <p:extLst>
      <p:ext uri="{BB962C8B-B14F-4D97-AF65-F5344CB8AC3E}">
        <p14:creationId xmlns:p14="http://schemas.microsoft.com/office/powerpoint/2010/main" val="2757942763"/>
      </p:ext>
    </p:extLst>
  </p:cSld>
  <p:clrMapOvr>
    <a:masterClrMapping/>
  </p:clrMapOvr>
  <mc:AlternateContent xmlns:mc="http://schemas.openxmlformats.org/markup-compatibility/2006" xmlns:p14="http://schemas.microsoft.com/office/powerpoint/2010/main">
    <mc:Choice Requires="p14">
      <p:transition spd="slow" p14:dur="2000" advTm="15432"/>
    </mc:Choice>
    <mc:Fallback xmlns="">
      <p:transition spd="slow" advTm="1543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C8377E-C580-FCE6-43FE-EEB8C5F79D4E}"/>
              </a:ext>
            </a:extLst>
          </p:cNvPr>
          <p:cNvSpPr>
            <a:spLocks noGrp="1"/>
          </p:cNvSpPr>
          <p:nvPr>
            <p:ph idx="1"/>
          </p:nvPr>
        </p:nvSpPr>
        <p:spPr>
          <a:xfrm>
            <a:off x="609605" y="1172211"/>
            <a:ext cx="8972702" cy="5029200"/>
          </a:xfrm>
        </p:spPr>
        <p:txBody>
          <a:bodyPr/>
          <a:lstStyle/>
          <a:p>
            <a:r>
              <a:rPr lang="en-GB" dirty="0"/>
              <a:t>UK practical driving test</a:t>
            </a:r>
          </a:p>
          <a:p>
            <a:pPr lvl="1"/>
            <a:endParaRPr lang="en-GB" sz="2800" dirty="0"/>
          </a:p>
          <a:p>
            <a:pPr lvl="1"/>
            <a:r>
              <a:rPr lang="en-GB" sz="2800" dirty="0"/>
              <a:t>2007-2022 average pass rates</a:t>
            </a:r>
          </a:p>
          <a:p>
            <a:pPr lvl="2"/>
            <a:r>
              <a:rPr lang="en-GB" sz="2400" dirty="0"/>
              <a:t>Men = 50%</a:t>
            </a:r>
          </a:p>
          <a:p>
            <a:pPr lvl="2"/>
            <a:r>
              <a:rPr lang="en-GB" sz="2400" dirty="0"/>
              <a:t>Women = 43.6%</a:t>
            </a:r>
          </a:p>
          <a:p>
            <a:pPr lvl="2"/>
            <a:endParaRPr lang="en-GB" sz="2400" dirty="0"/>
          </a:p>
          <a:p>
            <a:pPr lvl="1"/>
            <a:r>
              <a:rPr lang="en-GB" sz="2800" dirty="0"/>
              <a:t>2012-2021 average KSI casualties per year (car drivers) 17-24</a:t>
            </a:r>
          </a:p>
          <a:p>
            <a:pPr lvl="2"/>
            <a:r>
              <a:rPr lang="en-GB" sz="2400" dirty="0"/>
              <a:t>Men = 2,540</a:t>
            </a:r>
          </a:p>
          <a:p>
            <a:pPr lvl="2"/>
            <a:r>
              <a:rPr lang="en-GB" sz="2400" dirty="0"/>
              <a:t>Women = 1,173</a:t>
            </a:r>
          </a:p>
          <a:p>
            <a:pPr lvl="1"/>
            <a:endParaRPr lang="en-GB" dirty="0"/>
          </a:p>
        </p:txBody>
      </p:sp>
      <p:sp>
        <p:nvSpPr>
          <p:cNvPr id="5" name="TextBox 4">
            <a:extLst>
              <a:ext uri="{FF2B5EF4-FFF2-40B4-BE49-F238E27FC236}">
                <a16:creationId xmlns:a16="http://schemas.microsoft.com/office/drawing/2014/main" id="{B0E29129-226F-B6F3-63E5-8EDB480D689E}"/>
              </a:ext>
            </a:extLst>
          </p:cNvPr>
          <p:cNvSpPr txBox="1"/>
          <p:nvPr/>
        </p:nvSpPr>
        <p:spPr>
          <a:xfrm>
            <a:off x="9685861" y="3731843"/>
            <a:ext cx="1896539" cy="830997"/>
          </a:xfrm>
          <a:prstGeom prst="rect">
            <a:avLst/>
          </a:prstGeom>
          <a:noFill/>
        </p:spPr>
        <p:txBody>
          <a:bodyPr wrap="square">
            <a:spAutoFit/>
          </a:bodyPr>
          <a:lstStyle/>
          <a:p>
            <a:r>
              <a:rPr lang="en-GB" sz="2400" dirty="0">
                <a:hlinkClick r:id="rId4"/>
              </a:rPr>
              <a:t>ras0501.ods (live.com)</a:t>
            </a:r>
            <a:endParaRPr lang="en-GB" sz="2400" dirty="0"/>
          </a:p>
        </p:txBody>
      </p:sp>
      <p:sp>
        <p:nvSpPr>
          <p:cNvPr id="7" name="TextBox 6">
            <a:extLst>
              <a:ext uri="{FF2B5EF4-FFF2-40B4-BE49-F238E27FC236}">
                <a16:creationId xmlns:a16="http://schemas.microsoft.com/office/drawing/2014/main" id="{76ACE222-20C3-844D-3C0B-5C3A54AB0FA4}"/>
              </a:ext>
            </a:extLst>
          </p:cNvPr>
          <p:cNvSpPr txBox="1"/>
          <p:nvPr/>
        </p:nvSpPr>
        <p:spPr>
          <a:xfrm>
            <a:off x="9685862" y="2021141"/>
            <a:ext cx="2221653" cy="830997"/>
          </a:xfrm>
          <a:prstGeom prst="rect">
            <a:avLst/>
          </a:prstGeom>
          <a:noFill/>
        </p:spPr>
        <p:txBody>
          <a:bodyPr wrap="square">
            <a:spAutoFit/>
          </a:bodyPr>
          <a:lstStyle/>
          <a:p>
            <a:r>
              <a:rPr lang="en-GB" sz="2400" dirty="0">
                <a:hlinkClick r:id="rId5"/>
              </a:rPr>
              <a:t>drt0201.ods (live.com)</a:t>
            </a:r>
            <a:endParaRPr lang="en-GB" sz="2400" dirty="0"/>
          </a:p>
        </p:txBody>
      </p:sp>
      <p:sp>
        <p:nvSpPr>
          <p:cNvPr id="8" name="Title 2">
            <a:extLst>
              <a:ext uri="{FF2B5EF4-FFF2-40B4-BE49-F238E27FC236}">
                <a16:creationId xmlns:a16="http://schemas.microsoft.com/office/drawing/2014/main" id="{AF2E66F6-0911-4CCA-BD45-CFB3A1273A64}"/>
              </a:ext>
            </a:extLst>
          </p:cNvPr>
          <p:cNvSpPr txBox="1">
            <a:spLocks/>
          </p:cNvSpPr>
          <p:nvPr/>
        </p:nvSpPr>
        <p:spPr>
          <a:xfrm>
            <a:off x="301651" y="-61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Skill and the driving test</a:t>
            </a:r>
          </a:p>
        </p:txBody>
      </p:sp>
    </p:spTree>
    <p:custDataLst>
      <p:tags r:id="rId1"/>
    </p:custDataLst>
    <p:extLst>
      <p:ext uri="{BB962C8B-B14F-4D97-AF65-F5344CB8AC3E}">
        <p14:creationId xmlns:p14="http://schemas.microsoft.com/office/powerpoint/2010/main" val="411667584"/>
      </p:ext>
    </p:extLst>
  </p:cSld>
  <p:clrMapOvr>
    <a:masterClrMapping/>
  </p:clrMapOvr>
  <mc:AlternateContent xmlns:mc="http://schemas.openxmlformats.org/markup-compatibility/2006" xmlns:p14="http://schemas.microsoft.com/office/powerpoint/2010/main">
    <mc:Choice Requires="p14">
      <p:transition spd="slow" p14:dur="2000" advTm="323691"/>
    </mc:Choice>
    <mc:Fallback xmlns="">
      <p:transition spd="slow" advTm="3236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54294" y="3017838"/>
            <a:ext cx="8683413" cy="822325"/>
          </a:xfrm>
        </p:spPr>
        <p:txBody>
          <a:bodyPr>
            <a:normAutofit fontScale="90000"/>
          </a:bodyPr>
          <a:lstStyle/>
          <a:p>
            <a:pPr algn="ctr"/>
            <a:r>
              <a:rPr lang="en-GB" dirty="0"/>
              <a:t>Risk factors – young and novice drivers</a:t>
            </a:r>
          </a:p>
        </p:txBody>
      </p:sp>
    </p:spTree>
    <p:extLst>
      <p:ext uri="{BB962C8B-B14F-4D97-AF65-F5344CB8AC3E}">
        <p14:creationId xmlns:p14="http://schemas.microsoft.com/office/powerpoint/2010/main" val="1639789016"/>
      </p:ext>
    </p:extLst>
  </p:cSld>
  <p:clrMapOvr>
    <a:masterClrMapping/>
  </p:clrMapOvr>
  <mc:AlternateContent xmlns:mc="http://schemas.openxmlformats.org/markup-compatibility/2006" xmlns:p14="http://schemas.microsoft.com/office/powerpoint/2010/main">
    <mc:Choice Requires="p14">
      <p:transition spd="slow" p14:dur="2000" advTm="51557"/>
    </mc:Choice>
    <mc:Fallback xmlns="">
      <p:transition spd="slow" advTm="5155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77258F2-0C79-B193-57B9-9C6A75BB8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799" y="1546639"/>
            <a:ext cx="7812751" cy="4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1">
            <a:extLst>
              <a:ext uri="{FF2B5EF4-FFF2-40B4-BE49-F238E27FC236}">
                <a16:creationId xmlns:a16="http://schemas.microsoft.com/office/drawing/2014/main" id="{E3F53196-A373-CF3A-EDDF-929011F49260}"/>
              </a:ext>
            </a:extLst>
          </p:cNvPr>
          <p:cNvSpPr>
            <a:spLocks noGrp="1"/>
          </p:cNvSpPr>
          <p:nvPr>
            <p:ph idx="1"/>
          </p:nvPr>
        </p:nvSpPr>
        <p:spPr>
          <a:xfrm>
            <a:off x="515011" y="1666197"/>
            <a:ext cx="3599788" cy="3744195"/>
          </a:xfrm>
        </p:spPr>
        <p:txBody>
          <a:bodyPr/>
          <a:lstStyle/>
          <a:p>
            <a:r>
              <a:rPr lang="en-US" sz="2667" dirty="0">
                <a:ea typeface="MS PGothic"/>
              </a:rPr>
              <a:t>Young and novice drivers are over-represented in collisions</a:t>
            </a:r>
          </a:p>
          <a:p>
            <a:endParaRPr lang="en-US" sz="2667" dirty="0">
              <a:ea typeface="MS PGothic"/>
            </a:endParaRPr>
          </a:p>
          <a:p>
            <a:r>
              <a:rPr lang="en-US" sz="2667" dirty="0">
                <a:ea typeface="MS PGothic"/>
              </a:rPr>
              <a:t>Both age and experience is a factor – this has long been established</a:t>
            </a:r>
            <a:r>
              <a:rPr lang="en-US" sz="2667" baseline="30000" dirty="0">
                <a:ea typeface="MS PGothic"/>
              </a:rPr>
              <a:t>2-7</a:t>
            </a:r>
            <a:endParaRPr lang="en-GB" sz="2667" baseline="30000" dirty="0">
              <a:ea typeface="MS PGothic"/>
              <a:cs typeface="Arial"/>
            </a:endParaRPr>
          </a:p>
        </p:txBody>
      </p:sp>
      <p:sp>
        <p:nvSpPr>
          <p:cNvPr id="6" name="Title 2">
            <a:extLst>
              <a:ext uri="{FF2B5EF4-FFF2-40B4-BE49-F238E27FC236}">
                <a16:creationId xmlns:a16="http://schemas.microsoft.com/office/drawing/2014/main" id="{EABB09E2-14B4-406A-8E17-E954AA427EC0}"/>
              </a:ext>
            </a:extLst>
          </p:cNvPr>
          <p:cNvSpPr txBox="1">
            <a:spLocks/>
          </p:cNvSpPr>
          <p:nvPr/>
        </p:nvSpPr>
        <p:spPr>
          <a:xfrm>
            <a:off x="301651" y="-61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Age and inexperience</a:t>
            </a:r>
          </a:p>
        </p:txBody>
      </p:sp>
    </p:spTree>
    <p:extLst>
      <p:ext uri="{BB962C8B-B14F-4D97-AF65-F5344CB8AC3E}">
        <p14:creationId xmlns:p14="http://schemas.microsoft.com/office/powerpoint/2010/main" val="150516822"/>
      </p:ext>
    </p:extLst>
  </p:cSld>
  <p:clrMapOvr>
    <a:masterClrMapping/>
  </p:clrMapOvr>
  <mc:AlternateContent xmlns:mc="http://schemas.openxmlformats.org/markup-compatibility/2006" xmlns:p14="http://schemas.microsoft.com/office/powerpoint/2010/main">
    <mc:Choice Requires="p14">
      <p:transition spd="slow" p14:dur="2000" advTm="386890"/>
    </mc:Choice>
    <mc:Fallback xmlns="">
      <p:transition spd="slow" advTm="386890"/>
    </mc:Fallback>
  </mc:AlternateContent>
  <p:extLst>
    <p:ext uri="{3A86A75C-4F4B-4683-9AE1-C65F6400EC91}">
      <p14:laserTraceLst xmlns:p14="http://schemas.microsoft.com/office/powerpoint/2010/main">
        <p14:tracePtLst>
          <p14:tracePt t="308028" x="3997325" y="5100638"/>
          <p14:tracePt t="308033" x="4035425" y="5067300"/>
          <p14:tracePt t="308040" x="4060825" y="5037138"/>
          <p14:tracePt t="308048" x="4083050" y="5014913"/>
          <p14:tracePt t="308056" x="4098925" y="4994275"/>
          <p14:tracePt t="308063" x="4113213" y="4964113"/>
          <p14:tracePt t="308071" x="4121150" y="4938713"/>
          <p14:tracePt t="308078" x="4129088" y="4913313"/>
          <p14:tracePt t="308086" x="4133850" y="4873625"/>
          <p14:tracePt t="308094" x="4141788" y="4827588"/>
          <p14:tracePt t="308102" x="4151313" y="4775200"/>
          <p14:tracePt t="308108" x="4159250" y="4719638"/>
          <p14:tracePt t="308119" x="4168775" y="4656138"/>
          <p14:tracePt t="308131" x="4171950" y="4595813"/>
          <p14:tracePt t="308138" x="4176713" y="4532313"/>
          <p14:tracePt t="308146" x="4176713" y="4467225"/>
          <p14:tracePt t="308153" x="4176713" y="4408488"/>
          <p14:tracePt t="308160" x="4176713" y="4352925"/>
          <p14:tracePt t="308169" x="4181475" y="4300538"/>
          <p14:tracePt t="308175" x="4184650" y="4257675"/>
          <p14:tracePt t="308185" x="4194175" y="4219575"/>
          <p14:tracePt t="308190" x="4197350" y="4181475"/>
          <p14:tracePt t="308198" x="4206875" y="4146550"/>
          <p14:tracePt t="308205" x="4214813" y="4113213"/>
          <p14:tracePt t="308213" x="4224338" y="4087813"/>
          <p14:tracePt t="308221" x="4232275" y="4057650"/>
          <p14:tracePt t="308229" x="4249738" y="4032250"/>
          <p14:tracePt t="308235" x="4262438" y="4002088"/>
          <p14:tracePt t="308251" x="4275138" y="3979863"/>
          <p14:tracePt t="308258" x="4287838" y="3959225"/>
          <p14:tracePt t="308267" x="4305300" y="3937000"/>
          <p14:tracePt t="308273" x="4321175" y="3921125"/>
          <p14:tracePt t="308281" x="4335463" y="3898900"/>
          <p14:tracePt t="308288" x="4351338" y="3868738"/>
          <p14:tracePt t="308295" x="4364038" y="3843338"/>
          <p14:tracePt t="308305" x="4381500" y="3810000"/>
          <p14:tracePt t="308310" x="4398963" y="3779838"/>
          <p14:tracePt t="308318" x="4416425" y="3754438"/>
          <p14:tracePt t="308325" x="4441825" y="3724275"/>
          <p14:tracePt t="308335" x="4462463" y="3694113"/>
          <p14:tracePt t="308341" x="4487863" y="3659188"/>
          <p14:tracePt t="308351" x="4518025" y="3621088"/>
          <p14:tracePt t="308356" x="4557713" y="3557588"/>
          <p14:tracePt t="308371" x="4600575" y="3484563"/>
          <p14:tracePt t="308379" x="4656138" y="3394075"/>
          <p14:tracePt t="308385" x="4702175" y="3309938"/>
          <p14:tracePt t="308393" x="4745038" y="3236913"/>
          <p14:tracePt t="308402" x="4779963" y="3171825"/>
          <p14:tracePt t="308408" x="4805363" y="3116263"/>
          <p14:tracePt t="308418" x="4830763" y="3060700"/>
          <p14:tracePt t="308423" x="4851400" y="3022600"/>
          <p14:tracePt t="308432" x="4864100" y="2984500"/>
          <p14:tracePt t="308438" x="4881563" y="2949575"/>
          <p14:tracePt t="308445" x="4894263" y="2924175"/>
          <p14:tracePt t="308453" x="4906963" y="2890838"/>
          <p14:tracePt t="308460" x="4924425" y="2860675"/>
          <p14:tracePt t="308468" x="4937125" y="2825750"/>
          <p14:tracePt t="308475" x="4949825" y="2792413"/>
          <p14:tracePt t="308491" x="4967288" y="2762250"/>
          <p14:tracePt t="308499" x="4979988" y="2727325"/>
          <p14:tracePt t="308507" x="4992688" y="2693988"/>
          <p14:tracePt t="308513" x="5010150" y="2663825"/>
          <p14:tracePt t="308521" x="5022850" y="2638425"/>
          <p14:tracePt t="308528" x="5030788" y="2613025"/>
          <p14:tracePt t="308536" x="5040313" y="2590800"/>
          <p14:tracePt t="308544" x="5048250" y="2560638"/>
          <p14:tracePt t="308551" x="5057775" y="2540000"/>
          <p14:tracePt t="308558" x="5065713" y="2517775"/>
          <p14:tracePt t="308568" x="5078413" y="2492375"/>
          <p14:tracePt t="308573" x="5086350" y="2471738"/>
          <p14:tracePt t="308580" x="5095875" y="2449513"/>
          <p14:tracePt t="308589" x="5103813" y="2428875"/>
          <p14:tracePt t="308595" x="5108575" y="2403475"/>
          <p14:tracePt t="308610" x="5116513" y="2381250"/>
          <p14:tracePt t="308618" x="5121275" y="2360613"/>
          <p14:tracePt t="308625" x="5129213" y="2338388"/>
          <p14:tracePt t="308635" x="5133975" y="2317750"/>
          <p14:tracePt t="308640" x="5138738" y="2295525"/>
          <p14:tracePt t="308648" x="5141913" y="2279650"/>
          <p14:tracePt t="308656" x="5141913" y="2262188"/>
          <p14:tracePt t="308662" x="5141913" y="2249488"/>
          <p14:tracePt t="308671" x="5141913" y="2239963"/>
          <p14:tracePt t="308677" x="5141913" y="2236788"/>
          <p14:tracePt t="308687" x="5141913" y="2232025"/>
          <p14:tracePt t="308692" x="5141913" y="2222500"/>
          <p14:tracePt t="308701" x="5141913" y="2219325"/>
          <p14:tracePt t="308708" x="5141913" y="2214563"/>
          <p14:tracePt t="308965" x="5121275" y="2214563"/>
          <p14:tracePt t="308971" x="5083175" y="2209800"/>
          <p14:tracePt t="308975" x="5035550" y="2201863"/>
          <p14:tracePt t="308981" x="4997450" y="2193925"/>
          <p14:tracePt t="308987" x="4967288" y="2181225"/>
          <p14:tracePt t="308993" x="4949825" y="2166938"/>
          <p14:tracePt t="309001" x="4933950" y="2151063"/>
          <p14:tracePt t="309018" x="4916488" y="2120900"/>
          <p14:tracePt t="309023" x="4894263" y="2095500"/>
          <p14:tracePt t="309030" x="4878388" y="2073275"/>
          <p14:tracePt t="309038" x="4860925" y="2047875"/>
          <p14:tracePt t="309045" x="4843463" y="2027238"/>
          <p14:tracePt t="309054" x="4830763" y="2009775"/>
          <p14:tracePt t="309060" x="4813300" y="1992313"/>
          <p14:tracePt t="309068" x="4795838" y="1974850"/>
          <p14:tracePt t="309075" x="4779963" y="1958975"/>
          <p14:tracePt t="309084" x="4762500" y="1941513"/>
          <p14:tracePt t="309090" x="4745038" y="1924050"/>
          <p14:tracePt t="309098" x="4727575" y="1903413"/>
          <p14:tracePt t="309105" x="4714875" y="1885950"/>
          <p14:tracePt t="309113" x="4697413" y="1863725"/>
          <p14:tracePt t="309120" x="4676775" y="1843088"/>
          <p14:tracePt t="309128" x="4664075" y="1817688"/>
          <p14:tracePt t="309143" x="4651375" y="1795463"/>
          <p14:tracePt t="309151" x="4633913" y="1774825"/>
          <p14:tracePt t="309158" x="4616450" y="1752600"/>
          <p14:tracePt t="309170" x="4600575" y="1735138"/>
          <p14:tracePt t="309174" x="4583113" y="1719263"/>
          <p14:tracePt t="309180" x="4570413" y="1706563"/>
          <p14:tracePt t="309196" x="4570413" y="1701800"/>
          <p14:tracePt t="309227" x="4570413" y="1689100"/>
          <p14:tracePt t="309241" x="4570413" y="1684338"/>
          <p14:tracePt t="309257" x="4570413" y="1679575"/>
          <p14:tracePt t="309272" x="4570413" y="1676400"/>
          <p14:tracePt t="309279" x="4570413" y="1671638"/>
          <p14:tracePt t="309309" x="4570413" y="1666875"/>
          <p14:tracePt t="309319" x="4573588" y="1663700"/>
          <p14:tracePt t="309331" x="4578350" y="1658938"/>
          <p14:tracePt t="309339" x="4583113" y="1658938"/>
          <p14:tracePt t="309346" x="4583113" y="1654175"/>
          <p14:tracePt t="309353" x="4591050" y="1651000"/>
          <p14:tracePt t="309360" x="4591050" y="1646238"/>
          <p14:tracePt t="309368" x="4595813" y="1646238"/>
          <p14:tracePt t="309423" x="4600575" y="1646238"/>
          <p14:tracePt t="309439" x="4603750" y="1646238"/>
          <p14:tracePt t="309444" x="4608513" y="1646238"/>
          <p14:tracePt t="309451" x="4608513" y="1641475"/>
          <p14:tracePt t="309458" x="4613275" y="1641475"/>
          <p14:tracePt t="309474" x="4616450" y="1641475"/>
          <p14:tracePt t="309482" x="4621213" y="1638300"/>
          <p14:tracePt t="309510" x="4625975" y="1638300"/>
          <p14:tracePt t="309519" x="4629150" y="1638300"/>
          <p14:tracePt t="309525" x="4633913" y="1638300"/>
          <p14:tracePt t="309534" x="4638675" y="1638300"/>
          <p14:tracePt t="309540" x="4651375" y="1638300"/>
          <p14:tracePt t="309556" x="4659313" y="1638300"/>
          <p14:tracePt t="309568" x="4672013" y="1638300"/>
          <p14:tracePt t="309583" x="4681538" y="1638300"/>
          <p14:tracePt t="309620" x="4684713" y="1638300"/>
          <p14:tracePt t="309631" x="4694238" y="1638300"/>
          <p14:tracePt t="309639" x="4697413" y="1638300"/>
          <p14:tracePt t="309653" x="4702175" y="1638300"/>
          <p14:tracePt t="309660" x="4706938" y="1638300"/>
          <p14:tracePt t="309668" x="4711700" y="1638300"/>
          <p14:tracePt t="309713" x="4719638" y="1638300"/>
          <p14:tracePt t="309728" x="4727575" y="1638300"/>
          <p14:tracePt t="309736" x="4737100" y="1638300"/>
          <p14:tracePt t="309753" x="4767263" y="1638300"/>
          <p14:tracePt t="309759" x="4783138" y="1638300"/>
          <p14:tracePt t="309770" x="4795838" y="1638300"/>
          <p14:tracePt t="309780" x="4805363" y="1638300"/>
          <p14:tracePt t="309788" x="4808538" y="1638300"/>
          <p14:tracePt t="309810" x="4813300" y="1633538"/>
          <p14:tracePt t="309834" x="4818063" y="1633538"/>
          <p14:tracePt t="309851" x="4822825" y="1628775"/>
          <p14:tracePt t="309856" x="4826000" y="1628775"/>
          <p14:tracePt t="309863" x="4826000" y="1624013"/>
          <p14:tracePt t="309924" x="4835525" y="1624013"/>
          <p14:tracePt t="309938" x="4838700" y="1624013"/>
          <p14:tracePt t="309945" x="4843463" y="1624013"/>
          <p14:tracePt t="309953" x="4843463" y="1620838"/>
          <p14:tracePt t="309960" x="4851400" y="1616075"/>
          <p14:tracePt t="309969" x="4856163" y="1616075"/>
          <p14:tracePt t="309975" x="4860925" y="1611313"/>
          <p14:tracePt t="309984" x="4860925" y="1608138"/>
          <p14:tracePt t="310183" x="4860925" y="1616075"/>
          <p14:tracePt t="310188" x="4860925" y="1620838"/>
          <p14:tracePt t="310194" x="4860925" y="1624013"/>
          <p14:tracePt t="310202" x="4860925" y="1628775"/>
          <p14:tracePt t="310209" x="4860925" y="1633538"/>
          <p14:tracePt t="310217" x="4860925" y="1638300"/>
          <p14:tracePt t="310223" x="4860925" y="1641475"/>
          <p14:tracePt t="310230" x="4860925" y="1646238"/>
          <p14:tracePt t="310238" x="4860925" y="1654175"/>
          <p14:tracePt t="310254" x="4860925" y="1658938"/>
          <p14:tracePt t="310260" x="4860925" y="1663700"/>
          <p14:tracePt t="310283" x="4860925" y="1666875"/>
          <p14:tracePt t="310300" x="4860925" y="1671638"/>
          <p14:tracePt t="310305" x="4860925" y="1676400"/>
          <p14:tracePt t="310320" x="4860925" y="1679575"/>
          <p14:tracePt t="310328" x="4860925" y="1684338"/>
          <p14:tracePt t="310352" x="4860925" y="1693863"/>
          <p14:tracePt t="310368" x="4860925" y="1697038"/>
          <p14:tracePt t="310373" x="4860925" y="1701800"/>
          <p14:tracePt t="310381" x="4860925" y="1706563"/>
          <p14:tracePt t="310388" x="4860925" y="1709738"/>
          <p14:tracePt t="310403" x="4864100" y="1714500"/>
          <p14:tracePt t="310420" x="4864100" y="1719263"/>
          <p14:tracePt t="310426" x="4864100" y="1722438"/>
          <p14:tracePt t="310440" x="4864100" y="1727200"/>
          <p14:tracePt t="310464" x="4864100" y="1731963"/>
          <p14:tracePt t="310479" x="4864100" y="1735138"/>
          <p14:tracePt t="310487" x="4868863" y="1739900"/>
          <p14:tracePt t="310502" x="4868863" y="1744663"/>
          <p14:tracePt t="310519" x="4873625" y="1749425"/>
          <p14:tracePt t="310524" x="4878388" y="1757363"/>
          <p14:tracePt t="310532" x="4878388" y="1762125"/>
          <p14:tracePt t="310540" x="4878388" y="1770063"/>
          <p14:tracePt t="310546" x="4878388" y="1774825"/>
          <p14:tracePt t="310569" x="4878388" y="1782763"/>
          <p14:tracePt t="310575" x="4881563" y="1787525"/>
          <p14:tracePt t="310584" x="4886325" y="1790700"/>
          <p14:tracePt t="310591" x="4886325" y="1795463"/>
          <p14:tracePt t="310601" x="4886325" y="1800225"/>
          <p14:tracePt t="310614" x="4886325" y="1804988"/>
          <p14:tracePt t="310621" x="4891088" y="1804988"/>
          <p14:tracePt t="310675" x="4891088" y="1808163"/>
          <p14:tracePt t="310690" x="4894263" y="1817688"/>
          <p14:tracePt t="310697" x="4899025" y="1820863"/>
          <p14:tracePt t="310705" x="4899025" y="1825625"/>
          <p14:tracePt t="310719" x="4903788" y="1830388"/>
          <p14:tracePt t="310733" x="4903788" y="1838325"/>
          <p14:tracePt t="310740" x="4906963" y="1838325"/>
          <p14:tracePt t="310750" x="4906963" y="1843088"/>
          <p14:tracePt t="310756" x="4906963" y="1846263"/>
          <p14:tracePt t="310771" x="4906963" y="1851025"/>
          <p14:tracePt t="310786" x="4906963" y="1855788"/>
          <p14:tracePt t="310801" x="4906963" y="1860550"/>
          <p14:tracePt t="310808" x="4911725" y="1860550"/>
          <p14:tracePt t="310817" x="4911725" y="1863725"/>
          <p14:tracePt t="310823" x="4911725" y="1868488"/>
          <p14:tracePt t="310831" x="4916488" y="1873250"/>
          <p14:tracePt t="310839" x="4916488" y="1876425"/>
          <p14:tracePt t="310861" x="4916488" y="1885950"/>
          <p14:tracePt t="310884" x="4916488" y="1889125"/>
          <p14:tracePt t="310891" x="4916488" y="1893888"/>
          <p14:tracePt t="310900" x="4916488" y="1898650"/>
          <p14:tracePt t="310906" x="4916488" y="1903413"/>
          <p14:tracePt t="310929" x="4916488" y="1906588"/>
          <p14:tracePt t="310951" x="4916488" y="1911350"/>
          <p14:tracePt t="310958" x="4916488" y="1916113"/>
          <p14:tracePt t="310973" x="4919663" y="1919288"/>
          <p14:tracePt t="310988" x="4919663" y="1924050"/>
          <p14:tracePt t="310996" x="4919663" y="1928813"/>
          <p14:tracePt t="311011" x="4919663" y="1936750"/>
          <p14:tracePt t="311034" x="4924425" y="1941513"/>
          <p14:tracePt t="311040" x="4924425" y="1944688"/>
          <p14:tracePt t="311049" x="4929188" y="1944688"/>
          <p14:tracePt t="311056" x="4929188" y="1949450"/>
          <p14:tracePt t="311071" x="4929188" y="1954213"/>
          <p14:tracePt t="311077" x="4929188" y="1958975"/>
          <p14:tracePt t="311086" x="4933950" y="1962150"/>
          <p14:tracePt t="311093" x="4933950" y="1966913"/>
          <p14:tracePt t="311101" x="4937125" y="1966913"/>
          <p14:tracePt t="311108" x="4937125" y="1971675"/>
          <p14:tracePt t="311131" x="4937125" y="1974850"/>
          <p14:tracePt t="311138" x="4937125" y="1979613"/>
          <p14:tracePt t="311147" x="4941888" y="1979613"/>
          <p14:tracePt t="311153" x="4941888" y="1984375"/>
          <p14:tracePt t="311169" x="4941888" y="1992313"/>
          <p14:tracePt t="311176" x="4946650" y="1992313"/>
          <p14:tracePt t="311185" x="4946650" y="1997075"/>
          <p14:tracePt t="311202" x="4946650" y="2000250"/>
          <p14:tracePt t="311206" x="4954588" y="2005013"/>
          <p14:tracePt t="311238" x="4954588" y="2009775"/>
          <p14:tracePt t="311245" x="4954588" y="2014538"/>
          <p14:tracePt t="311252" x="4954588" y="2017713"/>
          <p14:tracePt t="311258" x="4954588" y="2022475"/>
          <p14:tracePt t="311273" x="4962525" y="2030413"/>
          <p14:tracePt t="311288" x="4962525" y="2039938"/>
          <p14:tracePt t="311296" x="4967288" y="2043113"/>
          <p14:tracePt t="311304" x="4967288" y="2047875"/>
          <p14:tracePt t="311311" x="4972050" y="2052638"/>
          <p14:tracePt t="311342" x="4972050" y="2055813"/>
          <p14:tracePt t="311352" x="4972050" y="2060575"/>
          <p14:tracePt t="311356" x="4972050" y="2065338"/>
          <p14:tracePt t="311372" x="4972050" y="2070100"/>
          <p14:tracePt t="311386" x="4975225" y="2070100"/>
          <p14:tracePt t="311393" x="4975225" y="2073275"/>
          <p14:tracePt t="311408" x="4979988" y="2078038"/>
          <p14:tracePt t="311423" x="4979988" y="2085975"/>
          <p14:tracePt t="311438" x="4979988" y="2090738"/>
          <p14:tracePt t="311445" x="4979988" y="2098675"/>
          <p14:tracePt t="311453" x="4979988" y="2103438"/>
          <p14:tracePt t="311469" x="4984750" y="2108200"/>
          <p14:tracePt t="311475" x="4984750" y="2111375"/>
          <p14:tracePt t="311483" x="4984750" y="2116138"/>
          <p14:tracePt t="311490" x="4984750" y="2120900"/>
          <p14:tracePt t="311498" x="4989513" y="2120900"/>
          <p14:tracePt t="311506" x="4989513" y="2128838"/>
          <p14:tracePt t="311538" x="4989513" y="2133600"/>
          <p14:tracePt t="311558" x="4989513" y="2138363"/>
          <p14:tracePt t="311588" x="4989513" y="2141538"/>
          <p14:tracePt t="311595" x="4989513" y="2146300"/>
          <p14:tracePt t="311642" x="4992688" y="2146300"/>
          <p14:tracePt t="314260" x="5018088" y="2141538"/>
          <p14:tracePt t="314312" x="5027613" y="2138363"/>
          <p14:tracePt t="314326" x="5030788" y="2138363"/>
          <p14:tracePt t="314333" x="5035550" y="2133600"/>
          <p14:tracePt t="314405" x="5045075" y="2128838"/>
          <p14:tracePt t="314408" x="5053013" y="2128838"/>
          <p14:tracePt t="314416" x="5060950" y="2125663"/>
          <p14:tracePt t="314434" x="5073650" y="2120900"/>
          <p14:tracePt t="314439" x="5073650" y="2116138"/>
          <p14:tracePt t="314447" x="5086350" y="2111375"/>
          <p14:tracePt t="314453" x="5095875" y="2098675"/>
          <p14:tracePt t="314468" x="5100638" y="2098675"/>
          <p14:tracePt t="314474" x="5100638" y="2095500"/>
          <p14:tracePt t="314491" x="5108575" y="2095500"/>
          <p14:tracePt t="314552" x="5108575" y="2090738"/>
          <p14:tracePt t="314559" x="5108575" y="2085975"/>
          <p14:tracePt t="314566" x="5113338" y="2082800"/>
          <p14:tracePt t="314574" x="5116513" y="2078038"/>
          <p14:tracePt t="314584" x="5116513" y="2073275"/>
          <p14:tracePt t="314589" x="5116513" y="2070100"/>
          <p14:tracePt t="314596" x="5129213" y="2065338"/>
          <p14:tracePt t="314604" x="5129213" y="2060575"/>
          <p14:tracePt t="314611" x="5133975" y="2055813"/>
          <p14:tracePt t="314619" x="5138738" y="2052638"/>
          <p14:tracePt t="314633" x="5141913" y="2047875"/>
          <p14:tracePt t="314641" x="5146675" y="2039938"/>
          <p14:tracePt t="314650" x="5151438" y="2039938"/>
          <p14:tracePt t="314655" x="5156200" y="2030413"/>
          <p14:tracePt t="314678" x="5156200" y="2027238"/>
          <p14:tracePt t="314686" x="5159375" y="2027238"/>
          <p14:tracePt t="314693" x="5164138" y="2022475"/>
          <p14:tracePt t="314702" x="5164138" y="2017713"/>
          <p14:tracePt t="314708" x="5168900" y="2017713"/>
          <p14:tracePt t="314735" x="5168900" y="2014538"/>
          <p14:tracePt t="314738" x="5172075" y="2009775"/>
          <p14:tracePt t="314754" x="5176838" y="2005013"/>
          <p14:tracePt t="314831" x="5181600" y="2000250"/>
          <p14:tracePt t="314856" x="5181600" y="1997075"/>
          <p14:tracePt t="314863" x="5184775" y="1997075"/>
          <p14:tracePt t="314884" x="5184775" y="1992313"/>
          <p14:tracePt t="314911" x="5189538" y="1987550"/>
          <p14:tracePt t="314941" x="5189538" y="1984375"/>
          <p14:tracePt t="315002" x="5194300" y="1984375"/>
          <p14:tracePt t="315023" x="5199063" y="1979613"/>
          <p14:tracePt t="315031" x="5199063" y="1974850"/>
          <p14:tracePt t="315301" x="5199063" y="1971675"/>
          <p14:tracePt t="315516" x="5202238" y="1971675"/>
          <p14:tracePt t="315523" x="5207000" y="1971675"/>
          <p14:tracePt t="315529" x="5211763" y="1971675"/>
          <p14:tracePt t="315556" x="5214938" y="1971675"/>
          <p14:tracePt t="315673" x="5219700" y="1971675"/>
          <p14:tracePt t="315692" x="5224463" y="1971675"/>
          <p14:tracePt t="315699" x="5227638" y="1971675"/>
          <p14:tracePt t="315737" x="5232400" y="1971675"/>
          <p14:tracePt t="315759" x="5237163" y="1971675"/>
          <p14:tracePt t="315774" x="5240338" y="1971675"/>
          <p14:tracePt t="315783" x="5245100" y="1971675"/>
          <p14:tracePt t="315803" x="5254625" y="1971675"/>
          <p14:tracePt t="315826" x="5257800" y="1971675"/>
          <p14:tracePt t="317466" x="5262563" y="1971675"/>
          <p14:tracePt t="317499" x="5262563" y="1974850"/>
          <p14:tracePt t="317545" x="5262563" y="1979613"/>
          <p14:tracePt t="317560" x="5262563" y="1984375"/>
          <p14:tracePt t="317583" x="5262563" y="1992313"/>
          <p14:tracePt t="317613" x="5262563" y="2000250"/>
          <p14:tracePt t="317626" x="5262563" y="2005013"/>
          <p14:tracePt t="317633" x="5262563" y="2009775"/>
          <p14:tracePt t="317640" x="5267325" y="2009775"/>
          <p14:tracePt t="317655" x="5267325" y="2014538"/>
          <p14:tracePt t="317665" x="5267325" y="2017713"/>
          <p14:tracePt t="317678" x="5267325" y="2022475"/>
          <p14:tracePt t="317686" x="5270500" y="2022475"/>
          <p14:tracePt t="317709" x="5270500" y="2027238"/>
          <p14:tracePt t="317770" x="5270500" y="2030413"/>
          <p14:tracePt t="317799" x="5270500" y="2035175"/>
          <p14:tracePt t="317815" x="5270500" y="2039938"/>
          <p14:tracePt t="317830" x="5270500" y="2043113"/>
          <p14:tracePt t="317843" x="5270500" y="2047875"/>
          <p14:tracePt t="317851" x="5270500" y="2052638"/>
          <p14:tracePt t="317866" x="5270500" y="2055813"/>
          <p14:tracePt t="317899" x="5270500" y="2060575"/>
          <p14:tracePt t="317927" x="5270500" y="2065338"/>
          <p14:tracePt t="317941" x="5270500" y="2070100"/>
          <p14:tracePt t="317948" x="5270500" y="2073275"/>
          <p14:tracePt t="317955" x="5270500" y="2078038"/>
          <p14:tracePt t="317965" x="5270500" y="2082800"/>
          <p14:tracePt t="317979" x="5270500" y="2090738"/>
          <p14:tracePt t="317993" x="5275263" y="2095500"/>
          <p14:tracePt t="318001" x="5275263" y="2098675"/>
          <p14:tracePt t="318039" x="5275263" y="2108200"/>
          <p14:tracePt t="318054" x="5275263" y="2111375"/>
          <p14:tracePt t="318061" x="5280025" y="2116138"/>
          <p14:tracePt t="318075" x="5283200" y="2120900"/>
          <p14:tracePt t="318098" x="5283200" y="2125663"/>
          <p14:tracePt t="318105" x="5283200" y="2128838"/>
          <p14:tracePt t="318136" x="5283200" y="2133600"/>
          <p14:tracePt t="318143" x="5283200" y="2138363"/>
          <p14:tracePt t="318166" x="5283200" y="2141538"/>
          <p14:tracePt t="318173" x="5283200" y="2146300"/>
          <p14:tracePt t="318182" x="5283200" y="2151063"/>
          <p14:tracePt t="318211" x="5283200" y="2154238"/>
          <p14:tracePt t="318219" x="5283200" y="2159000"/>
          <p14:tracePt t="318243" x="5287963" y="2166938"/>
          <p14:tracePt t="318257" x="5292725" y="2176463"/>
          <p14:tracePt t="318309" x="5292725" y="2181225"/>
          <p14:tracePt t="318331" x="5292725" y="2184400"/>
          <p14:tracePt t="318339" x="5292725" y="2189163"/>
          <p14:tracePt t="318363" x="5295900" y="2197100"/>
          <p14:tracePt t="318373" x="5295900" y="2201863"/>
          <p14:tracePt t="318377" x="5305425" y="2209800"/>
          <p14:tracePt t="318391" x="5305425" y="2219325"/>
          <p14:tracePt t="318406" x="5310188" y="2222500"/>
          <p14:tracePt t="318414" x="5310188" y="2227263"/>
          <p14:tracePt t="318436" x="5310188" y="2232025"/>
          <p14:tracePt t="318482" x="5310188" y="2239963"/>
          <p14:tracePt t="318488" x="5318125" y="2249488"/>
          <p14:tracePt t="318512" x="5318125" y="2257425"/>
          <p14:tracePt t="318528" x="5318125" y="2262188"/>
          <p14:tracePt t="318534" x="5318125" y="2265363"/>
          <p14:tracePt t="318548" x="5318125" y="2270125"/>
          <p14:tracePt t="318555" x="5322888" y="2274888"/>
          <p14:tracePt t="318565" x="5322888" y="2279650"/>
          <p14:tracePt t="318583" x="5322888" y="2282825"/>
          <p14:tracePt t="318587" x="5322888" y="2287588"/>
          <p14:tracePt t="318594" x="5326063" y="2292350"/>
          <p14:tracePt t="318616" x="5326063" y="2300288"/>
          <p14:tracePt t="318623" x="5330825" y="2308225"/>
          <p14:tracePt t="318639" x="5330825" y="2312988"/>
          <p14:tracePt t="318649" x="5330825" y="2317750"/>
          <p14:tracePt t="318670" x="5335588" y="2320925"/>
          <p14:tracePt t="318677" x="5338763" y="2325688"/>
          <p14:tracePt t="318692" x="5338763" y="2330450"/>
          <p14:tracePt t="318707" x="5348288" y="2343150"/>
          <p14:tracePt t="318723" x="5348288" y="2351088"/>
          <p14:tracePt t="318730" x="5351463" y="2351088"/>
          <p14:tracePt t="318736" x="5351463" y="2355850"/>
          <p14:tracePt t="318743" x="5356225" y="2360613"/>
          <p14:tracePt t="318750" x="5356225" y="2363788"/>
          <p14:tracePt t="318758" x="5360988" y="2368550"/>
          <p14:tracePt t="318767" x="5368925" y="2381250"/>
          <p14:tracePt t="318781" x="5373688" y="2393950"/>
          <p14:tracePt t="318788" x="5378450" y="2393950"/>
          <p14:tracePt t="318798" x="5378450" y="2403475"/>
          <p14:tracePt t="318811" x="5381625" y="2406650"/>
          <p14:tracePt t="318819" x="5391150" y="2419350"/>
          <p14:tracePt t="318835" x="5394325" y="2428875"/>
          <p14:tracePt t="318887" x="5399088" y="2428875"/>
          <p14:tracePt t="318894" x="5407025" y="2436813"/>
          <p14:tracePt t="318903" x="5411788" y="2436813"/>
          <p14:tracePt t="318926" x="5411788" y="2446338"/>
          <p14:tracePt t="318934" x="5411788" y="2449513"/>
          <p14:tracePt t="318939" x="5416550" y="2459038"/>
          <p14:tracePt t="318954" x="5421313" y="2462213"/>
          <p14:tracePt t="318969" x="5424488" y="2466975"/>
          <p14:tracePt t="318975" x="5429250" y="2471738"/>
          <p14:tracePt t="319006" x="5434013" y="2479675"/>
          <p14:tracePt t="319020" x="5434013" y="2484438"/>
          <p14:tracePt t="319031" x="5441950" y="2487613"/>
          <p14:tracePt t="319043" x="5441950" y="2492375"/>
          <p14:tracePt t="319051" x="5446713" y="2497138"/>
          <p14:tracePt t="319058" x="5446713" y="2501900"/>
          <p14:tracePt t="319073" x="5449888" y="2505075"/>
          <p14:tracePt t="319104" x="5454650" y="2509838"/>
          <p14:tracePt t="319133" x="5462588" y="2514600"/>
          <p14:tracePt t="319140" x="5462588" y="2517775"/>
          <p14:tracePt t="319155" x="5467350" y="2517775"/>
          <p14:tracePt t="319164" x="5472113" y="2522538"/>
          <p14:tracePt t="319187" x="5480050" y="2530475"/>
          <p14:tracePt t="319193" x="5480050" y="2535238"/>
          <p14:tracePt t="319201" x="5489575" y="2543175"/>
          <p14:tracePt t="319217" x="5489575" y="2547938"/>
          <p14:tracePt t="319223" x="5492750" y="2552700"/>
          <p14:tracePt t="319231" x="5497513" y="2557463"/>
          <p14:tracePt t="319238" x="5502275" y="2557463"/>
          <p14:tracePt t="319251" x="5502275" y="2560638"/>
          <p14:tracePt t="319254" x="5505450" y="2565400"/>
          <p14:tracePt t="319261" x="5514975" y="2570163"/>
          <p14:tracePt t="319269" x="5518150" y="2573338"/>
          <p14:tracePt t="319283" x="5522913" y="2578100"/>
          <p14:tracePt t="319315" x="5522913" y="2582863"/>
          <p14:tracePt t="319321" x="5527675" y="2586038"/>
          <p14:tracePt t="319351" x="5532438" y="2586038"/>
          <p14:tracePt t="319362" x="5535613" y="2590800"/>
          <p14:tracePt t="320022" x="5535613" y="2586038"/>
          <p14:tracePt t="320027" x="5527675" y="2582863"/>
          <p14:tracePt t="320034" x="5527675" y="2578100"/>
          <p14:tracePt t="320040" x="5527675" y="2573338"/>
          <p14:tracePt t="320049" x="5518150" y="2557463"/>
          <p14:tracePt t="320055" x="5505450" y="2535238"/>
          <p14:tracePt t="320064" x="5502275" y="2527300"/>
          <p14:tracePt t="320070" x="5497513" y="2517775"/>
          <p14:tracePt t="320086" x="5480050" y="2484438"/>
          <p14:tracePt t="320092" x="5472113" y="2462213"/>
          <p14:tracePt t="320107" x="5467350" y="2441575"/>
          <p14:tracePt t="320115" x="5459413" y="2419350"/>
          <p14:tracePt t="320123" x="5449888" y="2403475"/>
          <p14:tracePt t="320131" x="5441950" y="2398713"/>
          <p14:tracePt t="320138" x="5437188" y="2390775"/>
          <p14:tracePt t="320147" x="5434013" y="2381250"/>
          <p14:tracePt t="320153" x="5424488" y="2363788"/>
          <p14:tracePt t="320160" x="5411788" y="2351088"/>
          <p14:tracePt t="320168" x="5411788" y="2347913"/>
          <p14:tracePt t="320175" x="5403850" y="2338388"/>
          <p14:tracePt t="320183" x="5403850" y="2335213"/>
          <p14:tracePt t="320190" x="5399088" y="2330450"/>
          <p14:tracePt t="320198" x="5399088" y="2325688"/>
          <p14:tracePt t="320205" x="5399088" y="2320925"/>
          <p14:tracePt t="320214" x="5394325" y="2320925"/>
          <p14:tracePt t="320275" x="5394325" y="2317750"/>
          <p14:tracePt t="320303" x="5386388" y="2305050"/>
          <p14:tracePt t="320306" x="5381625" y="2295525"/>
          <p14:tracePt t="321490" x="5381625" y="2292350"/>
          <p14:tracePt t="321497" x="5381625" y="2279650"/>
          <p14:tracePt t="321504" x="5381625" y="2270125"/>
          <p14:tracePt t="321512" x="5378450" y="2249488"/>
          <p14:tracePt t="321519" x="5373688" y="2209800"/>
          <p14:tracePt t="321526" x="5360988" y="2166938"/>
          <p14:tracePt t="321534" x="5356225" y="2125663"/>
          <p14:tracePt t="321540" x="5351463" y="2078038"/>
          <p14:tracePt t="321549" x="5348288" y="2035175"/>
          <p14:tracePt t="321564" x="5343525" y="1997075"/>
          <p14:tracePt t="321571" x="5338763" y="1962150"/>
          <p14:tracePt t="321581" x="5335588" y="1936750"/>
          <p14:tracePt t="321586" x="5335588" y="1911350"/>
          <p14:tracePt t="321595" x="5326063" y="1873250"/>
          <p14:tracePt t="321601" x="5326063" y="1820863"/>
          <p14:tracePt t="321608" x="5326063" y="1752600"/>
          <p14:tracePt t="321615" x="5326063" y="1658938"/>
          <p14:tracePt t="321630" x="5326063" y="1504950"/>
          <p14:tracePt t="321639" x="5326063" y="1303338"/>
          <p14:tracePt t="321642" x="5318125" y="1060450"/>
          <p14:tracePt t="321650" x="5310188" y="790575"/>
          <p14:tracePt t="321654" x="5283200" y="517525"/>
          <p14:tracePt t="321660" x="5254625" y="269875"/>
          <p14:tracePt t="321668" x="5219700" y="34925"/>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PRESGUID" val="3c4c7201-31cf-427a-bb72-265652a63a5c"/>
</p:tagLst>
</file>

<file path=ppt/tags/tag2.xml><?xml version="1.0" encoding="utf-8"?>
<p:tagLst xmlns:a="http://schemas.openxmlformats.org/drawingml/2006/main" xmlns:r="http://schemas.openxmlformats.org/officeDocument/2006/relationships" xmlns:p="http://schemas.openxmlformats.org/presentationml/2006/main">
  <p:tag name="TIMING" val="|15.2|109.7|1.9|84|4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1385</Words>
  <Application>Microsoft Office PowerPoint</Application>
  <PresentationFormat>Widescreen</PresentationFormat>
  <Paragraphs>120</Paragraphs>
  <Slides>20</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MS PGothic</vt:lpstr>
      <vt:lpstr>Arial</vt:lpstr>
      <vt:lpstr>Calibri</vt:lpstr>
      <vt:lpstr>Calibri Light</vt:lpstr>
      <vt:lpstr>Times New Roman</vt:lpstr>
      <vt:lpstr>Office Theme</vt:lpstr>
      <vt:lpstr>Support with early post-driving-test mobility  Shaun Helman</vt:lpstr>
      <vt:lpstr>Contents</vt:lpstr>
      <vt:lpstr>Context</vt:lpstr>
      <vt:lpstr>PowerPoint Presentation</vt:lpstr>
      <vt:lpstr>PowerPoint Presentation</vt:lpstr>
      <vt:lpstr>Driver skill</vt:lpstr>
      <vt:lpstr>PowerPoint Presentation</vt:lpstr>
      <vt:lpstr>Risk factors – young and novice drivers</vt:lpstr>
      <vt:lpstr>PowerPoint Presentation</vt:lpstr>
      <vt:lpstr>PowerPoint Presentation</vt:lpstr>
      <vt:lpstr>What 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TRL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 with learning to drive and early post-test driving  Shaun Helman (pre-recorded)</dc:title>
  <dc:creator>Shaun Helman</dc:creator>
  <cp:lastModifiedBy>Amy Nicholass [amn18] (Staff)</cp:lastModifiedBy>
  <cp:revision>2</cp:revision>
  <dcterms:created xsi:type="dcterms:W3CDTF">2024-02-20T13:58:27Z</dcterms:created>
  <dcterms:modified xsi:type="dcterms:W3CDTF">2024-02-29T09:04:07Z</dcterms:modified>
</cp:coreProperties>
</file>